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24"/>
  </p:notesMasterIdLst>
  <p:handoutMasterIdLst>
    <p:handoutMasterId r:id="rId25"/>
  </p:handoutMasterIdLst>
  <p:sldIdLst>
    <p:sldId id="386" r:id="rId5"/>
    <p:sldId id="417" r:id="rId6"/>
    <p:sldId id="448" r:id="rId7"/>
    <p:sldId id="450" r:id="rId8"/>
    <p:sldId id="462" r:id="rId9"/>
    <p:sldId id="465" r:id="rId10"/>
    <p:sldId id="452" r:id="rId11"/>
    <p:sldId id="463" r:id="rId12"/>
    <p:sldId id="453" r:id="rId13"/>
    <p:sldId id="464" r:id="rId14"/>
    <p:sldId id="454" r:id="rId15"/>
    <p:sldId id="451" r:id="rId16"/>
    <p:sldId id="456" r:id="rId17"/>
    <p:sldId id="457" r:id="rId18"/>
    <p:sldId id="460" r:id="rId19"/>
    <p:sldId id="455" r:id="rId20"/>
    <p:sldId id="461" r:id="rId21"/>
    <p:sldId id="466" r:id="rId22"/>
    <p:sldId id="437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39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86E"/>
    <a:srgbClr val="04316A"/>
    <a:srgbClr val="8C9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89894" autoAdjust="0"/>
  </p:normalViewPr>
  <p:slideViewPr>
    <p:cSldViewPr snapToGrid="0" showGuides="1">
      <p:cViewPr varScale="1">
        <p:scale>
          <a:sx n="102" d="100"/>
          <a:sy n="102" d="100"/>
        </p:scale>
        <p:origin x="876" y="294"/>
      </p:cViewPr>
      <p:guideLst>
        <p:guide pos="3840"/>
        <p:guide pos="3940"/>
        <p:guide orient="horz" pos="2160"/>
      </p:guideLst>
    </p:cSldViewPr>
  </p:slideViewPr>
  <p:outlineViewPr>
    <p:cViewPr>
      <p:scale>
        <a:sx n="33" d="100"/>
        <a:sy n="33" d="100"/>
      </p:scale>
      <p:origin x="0" y="-27840"/>
    </p:cViewPr>
  </p:outlineViewPr>
  <p:notesTextViewPr>
    <p:cViewPr>
      <p:scale>
        <a:sx n="3" d="2"/>
        <a:sy n="3" d="2"/>
      </p:scale>
      <p:origin x="0" y="-594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2C9555C-46DE-4406-8ABE-45349F520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F3B590-57A4-4D61-9607-3C2EA36AB1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CE87A-16FF-4C7D-8292-0CB980715C8B}" type="datetimeFigureOut">
              <a:rPr lang="de-DE" smtClean="0"/>
              <a:t>07.02.2023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6DC5A1-1CCC-484A-AB24-DCA2F05D5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41CFA-48F6-4759-86C7-790FC637E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F6222-CCA6-4FA7-88E0-B7BAE53645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83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CA62E-2216-4960-A875-4D2633F4A404}" type="datetimeFigureOut">
              <a:rPr lang="de-DE" smtClean="0"/>
              <a:t>07.02.2023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93703-73BA-47D5-8B02-C172375928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31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Future robots need interfaces, if not fully autonomous (on the way there anyway)</a:t>
            </a:r>
          </a:p>
          <a:p>
            <a:pPr marL="171450" indent="-171450">
              <a:buFontTx/>
              <a:buChar char="-"/>
            </a:pPr>
            <a:r>
              <a:rPr lang="en-US" dirty="0"/>
              <a:t>Swarm control for spot</a:t>
            </a:r>
          </a:p>
          <a:p>
            <a:pPr marL="171450" indent="-171450">
              <a:buFontTx/>
              <a:buChar char="-"/>
            </a:pPr>
            <a:r>
              <a:rPr lang="en-US" dirty="0"/>
              <a:t>Spot, robot dog: carrying, surveying, traversing terrain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832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VR: better form factor, faster generation of virtual environments</a:t>
            </a:r>
          </a:p>
          <a:p>
            <a:pPr marL="171450" indent="-171450">
              <a:buFontTx/>
              <a:buChar char="-"/>
            </a:pPr>
            <a:r>
              <a:rPr lang="en-US" dirty="0"/>
              <a:t>AR: </a:t>
            </a:r>
          </a:p>
          <a:p>
            <a:pPr marL="171450" indent="-171450">
              <a:buFontTx/>
              <a:buChar char="-"/>
            </a:pPr>
            <a:r>
              <a:rPr lang="en-US" dirty="0"/>
              <a:t>Bio-signal-based: more consumer-based products to accelerate development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industry now: heavily depends on application, look at unique functions, then compare</a:t>
            </a:r>
          </a:p>
          <a:p>
            <a:pPr marL="171450" indent="-171450">
              <a:buFontTx/>
              <a:buChar char="-"/>
            </a:pPr>
            <a:r>
              <a:rPr lang="en-US" dirty="0"/>
              <a:t>More objective interdisciplinary metric to compare user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689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*Please </a:t>
            </a:r>
            <a:r>
              <a:rPr lang="en-US" dirty="0"/>
              <a:t>remove the parenthesis in the final version!!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8856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Pick up and placing of robot also possible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N=10 age 20-35 engineering background: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Test missions are accelerated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actions need training (even with perfect subject!)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7668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Consumer grade hardware</a:t>
            </a:r>
          </a:p>
          <a:p>
            <a:pPr marL="171450" indent="-171450">
              <a:buFontTx/>
              <a:buChar char="-"/>
            </a:pPr>
            <a:r>
              <a:rPr lang="en-US" dirty="0"/>
              <a:t>Use from save environment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Human can use side cameras in robot arms to align boxes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180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Control via accelerometer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Other methods with cameras: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Exocentric: on ceiling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Egocentric: on head (tiltable)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Pretrial better for users with AR plots enabled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No teleoperation (need to be in same environment)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853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Hit three holes in wall with electric screwdriver</a:t>
            </a:r>
          </a:p>
          <a:p>
            <a:pPr marL="171450" indent="-171450">
              <a:buFontTx/>
              <a:buChar char="-"/>
            </a:pPr>
            <a:r>
              <a:rPr lang="en-US" dirty="0"/>
              <a:t>Mistakes can get recognized unconsciously, really fast</a:t>
            </a:r>
          </a:p>
          <a:p>
            <a:pPr marL="171450" indent="-171450">
              <a:buFontTx/>
              <a:buChar char="-"/>
            </a:pPr>
            <a:r>
              <a:rPr lang="en-US" dirty="0"/>
              <a:t>N=7, Accuracy: Random choice 70% (15%,15% for wrong targets, 70% for correct one), with human intervention 97%</a:t>
            </a:r>
          </a:p>
          <a:p>
            <a:pPr marL="171450" indent="-171450">
              <a:buFontTx/>
              <a:buChar char="-"/>
            </a:pPr>
            <a:r>
              <a:rPr lang="en-US" dirty="0"/>
              <a:t>Neural net classification (error-</a:t>
            </a:r>
            <a:r>
              <a:rPr lang="en-US" dirty="0" err="1"/>
              <a:t>noerror</a:t>
            </a:r>
            <a:r>
              <a:rPr lang="en-US" dirty="0"/>
              <a:t>) only 54% accuracy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5419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-VR: different environment, birds eye view</a:t>
            </a:r>
          </a:p>
          <a:p>
            <a:r>
              <a:rPr lang="en-US" dirty="0"/>
              <a:t>-AR: VR could do the same with front camera, but more expensive</a:t>
            </a:r>
          </a:p>
          <a:p>
            <a:r>
              <a:rPr lang="en-US" dirty="0"/>
              <a:t>-Bio-signal-based: faster reactions than VR/AR as direct link, but not reliable yet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7823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-VR: consumer grade devices, default controllers or razer hydra hand trackers; also, smartphone possible, but low res, not as powerful</a:t>
            </a:r>
          </a:p>
          <a:p>
            <a:r>
              <a:rPr lang="en-US" dirty="0"/>
              <a:t>-AR: consumer grade devices</a:t>
            </a:r>
          </a:p>
          <a:p>
            <a:r>
              <a:rPr lang="en-US" dirty="0"/>
              <a:t>-Bio-signal-based: maybe Implants at some point, often custom made (expensive)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2539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-VR: mass market products; high end PC required</a:t>
            </a:r>
          </a:p>
          <a:p>
            <a:r>
              <a:rPr lang="en-US" dirty="0"/>
              <a:t>-AR: no PC required, controller and screen in one</a:t>
            </a:r>
          </a:p>
          <a:p>
            <a:r>
              <a:rPr lang="en-US" dirty="0"/>
              <a:t>-Bio-signal-based: maybe Implants at some point, often custom made (expensive)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573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VR: help in dangerous environments remotely</a:t>
            </a:r>
          </a:p>
          <a:p>
            <a:pPr marL="171450" indent="-171450">
              <a:buFontTx/>
              <a:buChar char="-"/>
            </a:pPr>
            <a:r>
              <a:rPr lang="en-US" dirty="0"/>
              <a:t>AR: show future actions of robots to increase trust</a:t>
            </a:r>
          </a:p>
          <a:p>
            <a:pPr marL="171450" indent="-171450">
              <a:buFontTx/>
              <a:buChar char="-"/>
            </a:pPr>
            <a:r>
              <a:rPr lang="en-US" dirty="0"/>
              <a:t>Bio signal based: makes controls obsolete, sensing might be possible as well</a:t>
            </a:r>
          </a:p>
          <a:p>
            <a:pPr marL="171450" indent="-171450">
              <a:buFontTx/>
              <a:buChar char="-"/>
            </a:pPr>
            <a:r>
              <a:rPr lang="en-US" dirty="0"/>
              <a:t>bio-signal-based most potential, but VR/AR critical niche roles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472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8774"/>
            <a:ext cx="12192000" cy="5229225"/>
          </a:xfrm>
          <a:gradFill>
            <a:gsLst>
              <a:gs pos="50000">
                <a:schemeClr val="accent4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FAUSans Office" panose="020B0504010101010104" pitchFamily="34" charset="0"/>
                <a:ea typeface="+mj-ea"/>
                <a:cs typeface="FAUSans Office" panose="020B05040101010101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65" name="Bildplatzhalter 60">
            <a:extLst>
              <a:ext uri="{FF2B5EF4-FFF2-40B4-BE49-F238E27FC236}">
                <a16:creationId xmlns:a16="http://schemas.microsoft.com/office/drawing/2014/main" id="{F018B551-27B5-4B00-BF39-7527999917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4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latin typeface="FAUSans Office" panose="020B0504010101010104" pitchFamily="34" charset="0"/>
                <a:cs typeface="FAUSans Office" panose="020B0504010101010104" pitchFamily="34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1DC1BF-B7B9-4143-AFEB-7D1D6C73E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0"/>
            <a:ext cx="4979505" cy="1030539"/>
          </a:xfrm>
        </p:spPr>
        <p:txBody>
          <a:bodyPr wrap="none" tIns="0" rIns="0"/>
          <a:lstStyle>
            <a:lvl1pPr algn="l">
              <a:lnSpc>
                <a:spcPct val="110000"/>
              </a:lnSpc>
              <a:defRPr sz="6600">
                <a:solidFill>
                  <a:schemeClr val="tx1"/>
                </a:solidFill>
                <a:latin typeface="FAUSans Office" panose="020B0504010101010104" pitchFamily="34" charset="0"/>
                <a:cs typeface="FAUSans Office" panose="020B0504010101010104" pitchFamily="34" charset="0"/>
              </a:defRPr>
            </a:lvl1pPr>
          </a:lstStyle>
          <a:p>
            <a:r>
              <a:rPr lang="de-DE" dirty="0"/>
              <a:t>Willkommen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929994FB-5DBF-40C3-99B7-BCB45F80FCBA}"/>
              </a:ext>
            </a:extLst>
          </p:cNvPr>
          <p:cNvSpPr/>
          <p:nvPr userDrawn="1"/>
        </p:nvSpPr>
        <p:spPr>
          <a:xfrm>
            <a:off x="518400" y="1196732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/>
        </p:nvSpPr>
        <p:spPr>
          <a:xfrm>
            <a:off x="10056938" y="300702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67BB0E1-5E7F-46E5-9D87-74249FA80151}"/>
              </a:ext>
            </a:extLst>
          </p:cNvPr>
          <p:cNvGrpSpPr/>
          <p:nvPr userDrawn="1"/>
        </p:nvGrpSpPr>
        <p:grpSpPr>
          <a:xfrm>
            <a:off x="-390525" y="160152"/>
            <a:ext cx="333375" cy="136812"/>
            <a:chOff x="-133350" y="2711163"/>
            <a:chExt cx="333375" cy="136812"/>
          </a:xfrm>
        </p:grpSpPr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735EC3F0-D52F-43D8-9D20-FC4F70B192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D73E6E84-A759-4118-9971-2B614D3FE504}"/>
                </a:ext>
              </a:extLst>
            </p:cNvPr>
            <p:cNvSpPr txBox="1"/>
            <p:nvPr userDrawn="1"/>
          </p:nvSpPr>
          <p:spPr>
            <a:xfrm>
              <a:off x="-103720" y="2711163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08,70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F1FCC803-A93B-423F-B835-B52876B2721B}"/>
              </a:ext>
            </a:extLst>
          </p:cNvPr>
          <p:cNvGrpSpPr/>
          <p:nvPr userDrawn="1"/>
        </p:nvGrpSpPr>
        <p:grpSpPr>
          <a:xfrm>
            <a:off x="-390525" y="1131702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94D29247-DB20-40F1-888F-155F9E5ABC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5E32A3F3-E989-43F3-A16F-94173C632533}"/>
                </a:ext>
              </a:extLst>
            </p:cNvPr>
            <p:cNvSpPr txBox="1"/>
            <p:nvPr userDrawn="1"/>
          </p:nvSpPr>
          <p:spPr>
            <a:xfrm>
              <a:off x="-103718" y="2711163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06,00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44D22F83-A0F5-4FE2-9D6C-012542F7E2B8}"/>
              </a:ext>
            </a:extLst>
          </p:cNvPr>
          <p:cNvGrpSpPr/>
          <p:nvPr userDrawn="1"/>
        </p:nvGrpSpPr>
        <p:grpSpPr>
          <a:xfrm>
            <a:off x="-390525" y="1491962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A2BC1BF-6FE4-4475-BE69-6D37CBD516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8D7DDBE-C865-4F05-B6F5-3E2BBB15FDA7}"/>
                </a:ext>
              </a:extLst>
            </p:cNvPr>
            <p:cNvSpPr txBox="1"/>
            <p:nvPr userDrawn="1"/>
          </p:nvSpPr>
          <p:spPr>
            <a:xfrm>
              <a:off x="-103718" y="2711163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05,00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5BF365C6-4DF1-469F-A081-5BB981472333}"/>
              </a:ext>
            </a:extLst>
          </p:cNvPr>
          <p:cNvGrpSpPr/>
          <p:nvPr userDrawn="1"/>
        </p:nvGrpSpPr>
        <p:grpSpPr>
          <a:xfrm>
            <a:off x="-390525" y="3292187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A1C573-E95F-4CC5-A4BE-0E74960DBC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02A35681-195F-407A-BB6C-7E3B4E241132}"/>
                </a:ext>
              </a:extLst>
            </p:cNvPr>
            <p:cNvSpPr txBox="1"/>
            <p:nvPr userDrawn="1"/>
          </p:nvSpPr>
          <p:spPr>
            <a:xfrm>
              <a:off x="-103718" y="2711163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00,00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BF6DC0B3-1B79-4824-B73B-DC9B7AA77A08}"/>
              </a:ext>
            </a:extLst>
          </p:cNvPr>
          <p:cNvGrpSpPr/>
          <p:nvPr userDrawn="1"/>
        </p:nvGrpSpPr>
        <p:grpSpPr>
          <a:xfrm>
            <a:off x="-390525" y="6063962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439D9EA3-D6F8-4D8A-8C91-B7BCDD488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EF8776E0-353D-4DBE-918C-2BE4D9ED22C0}"/>
                </a:ext>
              </a:extLst>
            </p:cNvPr>
            <p:cNvSpPr txBox="1"/>
            <p:nvPr userDrawn="1"/>
          </p:nvSpPr>
          <p:spPr>
            <a:xfrm>
              <a:off x="-103717" y="2711163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07,70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EB1A981A-C15F-48BC-856D-45BFDE402164}"/>
              </a:ext>
            </a:extLst>
          </p:cNvPr>
          <p:cNvGrpSpPr/>
          <p:nvPr userDrawn="1"/>
        </p:nvGrpSpPr>
        <p:grpSpPr>
          <a:xfrm>
            <a:off x="-390525" y="6495762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CA1B7D91-52B4-4C4E-9872-DAE627C5BD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DD5301F3-CDC0-4F62-A7F3-64DF1FAFB6C3}"/>
                </a:ext>
              </a:extLst>
            </p:cNvPr>
            <p:cNvSpPr txBox="1"/>
            <p:nvPr userDrawn="1"/>
          </p:nvSpPr>
          <p:spPr>
            <a:xfrm>
              <a:off x="-103716" y="2711163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08,90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5363AC9-A7FE-4ED9-A4AE-BF1F41479440}"/>
              </a:ext>
            </a:extLst>
          </p:cNvPr>
          <p:cNvGrpSpPr/>
          <p:nvPr userDrawn="1"/>
        </p:nvGrpSpPr>
        <p:grpSpPr>
          <a:xfrm rot="16200000">
            <a:off x="281980" y="-298800"/>
            <a:ext cx="333375" cy="136134"/>
            <a:chOff x="-133350" y="2711841"/>
            <a:chExt cx="333375" cy="136134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A5C058E5-1B77-4F37-8A90-6C2DB0C9F0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3F3FD432-7B0C-441D-887D-260F088129D6}"/>
                </a:ext>
              </a:extLst>
            </p:cNvPr>
            <p:cNvSpPr txBox="1"/>
            <p:nvPr userDrawn="1"/>
          </p:nvSpPr>
          <p:spPr>
            <a:xfrm>
              <a:off x="-103721" y="2711841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15,50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11D3348D-CD05-48E5-89ED-528A62DA8118}"/>
              </a:ext>
            </a:extLst>
          </p:cNvPr>
          <p:cNvGrpSpPr/>
          <p:nvPr userDrawn="1"/>
        </p:nvGrpSpPr>
        <p:grpSpPr>
          <a:xfrm rot="16200000">
            <a:off x="5753300" y="-298800"/>
            <a:ext cx="333375" cy="136130"/>
            <a:chOff x="-133350" y="2711845"/>
            <a:chExt cx="333375" cy="136130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8C904B9B-CFB8-4878-BE89-64B7783A68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C15810B6-1DFF-43DE-849F-E24988A1AC21}"/>
                </a:ext>
              </a:extLst>
            </p:cNvPr>
            <p:cNvSpPr txBox="1"/>
            <p:nvPr userDrawn="1"/>
          </p:nvSpPr>
          <p:spPr>
            <a:xfrm>
              <a:off x="-103717" y="2711845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00,30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FDE3FDD-B76C-49E7-81B4-7302EAE01430}"/>
              </a:ext>
            </a:extLst>
          </p:cNvPr>
          <p:cNvGrpSpPr/>
          <p:nvPr userDrawn="1"/>
        </p:nvGrpSpPr>
        <p:grpSpPr>
          <a:xfrm>
            <a:off x="6203951" y="-397425"/>
            <a:ext cx="124232" cy="333375"/>
            <a:chOff x="6416681" y="-397424"/>
            <a:chExt cx="124232" cy="333375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CC2966EC-F4C0-41FC-88ED-2E5F725EA0B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92230FDE-430C-429C-A396-DFCEF2CE147E}"/>
                </a:ext>
              </a:extLst>
            </p:cNvPr>
            <p:cNvSpPr txBox="1"/>
            <p:nvPr userDrawn="1"/>
          </p:nvSpPr>
          <p:spPr>
            <a:xfrm rot="16200000">
              <a:off x="6342076" y="-292518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00,30</a:t>
              </a:r>
            </a:p>
          </p:txBody>
        </p:sp>
      </p:grp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53056242-C21F-4347-8E6E-305C959935E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7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A954A2AB-7A1B-4F20-8556-0C283B584BE2}"/>
              </a:ext>
            </a:extLst>
          </p:cNvPr>
          <p:cNvGrpSpPr/>
          <p:nvPr userDrawn="1"/>
        </p:nvGrpSpPr>
        <p:grpSpPr>
          <a:xfrm rot="16200000">
            <a:off x="11447662" y="-298803"/>
            <a:ext cx="333375" cy="136126"/>
            <a:chOff x="-133350" y="2711849"/>
            <a:chExt cx="333375" cy="136126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C31D32E9-A207-4C49-AAE0-5A541EE5B5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0027A521-04C3-4807-A55B-38087BBBA705}"/>
                </a:ext>
              </a:extLst>
            </p:cNvPr>
            <p:cNvSpPr txBox="1"/>
            <p:nvPr userDrawn="1"/>
          </p:nvSpPr>
          <p:spPr>
            <a:xfrm>
              <a:off x="-103714" y="2711849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15,50</a:t>
              </a:r>
            </a:p>
          </p:txBody>
        </p:sp>
      </p:grpSp>
      <p:grpSp>
        <p:nvGrpSpPr>
          <p:cNvPr id="139" name="Grafik 3">
            <a:extLst>
              <a:ext uri="{FF2B5EF4-FFF2-40B4-BE49-F238E27FC236}">
                <a16:creationId xmlns:a16="http://schemas.microsoft.com/office/drawing/2014/main" id="{3B98EDFF-F45C-45BF-AC94-A3A356851F18}"/>
              </a:ext>
            </a:extLst>
          </p:cNvPr>
          <p:cNvGrpSpPr/>
          <p:nvPr userDrawn="1"/>
        </p:nvGrpSpPr>
        <p:grpSpPr>
          <a:xfrm>
            <a:off x="510639" y="293687"/>
            <a:ext cx="2594512" cy="327278"/>
            <a:chOff x="2242184" y="2525076"/>
            <a:chExt cx="7709534" cy="972502"/>
          </a:xfrm>
          <a:solidFill>
            <a:schemeClr val="tx1"/>
          </a:solidFill>
        </p:grpSpPr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437E43AF-FE61-4974-AF5C-89AC3C8150FD}"/>
                </a:ext>
              </a:extLst>
            </p:cNvPr>
            <p:cNvSpPr/>
            <p:nvPr/>
          </p:nvSpPr>
          <p:spPr>
            <a:xfrm>
              <a:off x="2269806" y="2545079"/>
              <a:ext cx="232409" cy="369569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B5C643AC-A2D8-483C-9099-467ED404B78A}"/>
                </a:ext>
              </a:extLst>
            </p:cNvPr>
            <p:cNvSpPr/>
            <p:nvPr/>
          </p:nvSpPr>
          <p:spPr>
            <a:xfrm>
              <a:off x="2538412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DC1A9518-9882-4BEE-9042-98771FD22461}"/>
                </a:ext>
              </a:extLst>
            </p:cNvPr>
            <p:cNvSpPr/>
            <p:nvPr/>
          </p:nvSpPr>
          <p:spPr>
            <a:xfrm>
              <a:off x="2743199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CB6A9836-D16F-4BD4-B96F-43DCD4A1ADD1}"/>
                </a:ext>
              </a:extLst>
            </p:cNvPr>
            <p:cNvSpPr/>
            <p:nvPr/>
          </p:nvSpPr>
          <p:spPr>
            <a:xfrm>
              <a:off x="2879407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ABBE1A7C-C42E-43DA-AC68-19B53213BFEA}"/>
                </a:ext>
              </a:extLst>
            </p:cNvPr>
            <p:cNvSpPr/>
            <p:nvPr/>
          </p:nvSpPr>
          <p:spPr>
            <a:xfrm>
              <a:off x="317753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36C1CDBB-E0C9-4C76-AEE4-24D676B22582}"/>
                </a:ext>
              </a:extLst>
            </p:cNvPr>
            <p:cNvSpPr/>
            <p:nvPr/>
          </p:nvSpPr>
          <p:spPr>
            <a:xfrm>
              <a:off x="3509009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867D40B8-3DC0-48CD-8C10-83ACD74CC070}"/>
                </a:ext>
              </a:extLst>
            </p:cNvPr>
            <p:cNvSpPr/>
            <p:nvPr/>
          </p:nvSpPr>
          <p:spPr>
            <a:xfrm>
              <a:off x="3712844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5E72B66D-AA60-4159-88C6-253B8BCA5544}"/>
                </a:ext>
              </a:extLst>
            </p:cNvPr>
            <p:cNvSpPr/>
            <p:nvPr/>
          </p:nvSpPr>
          <p:spPr>
            <a:xfrm>
              <a:off x="3850957" y="2640329"/>
              <a:ext cx="224789" cy="280034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F4BEF0C1-E2DD-43FB-8B64-132092CB0783}"/>
                </a:ext>
              </a:extLst>
            </p:cNvPr>
            <p:cNvSpPr/>
            <p:nvPr/>
          </p:nvSpPr>
          <p:spPr>
            <a:xfrm>
              <a:off x="4129087" y="2525076"/>
              <a:ext cx="229552" cy="389572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7943A356-FF21-4F42-A98E-DC40CF938137}"/>
                </a:ext>
              </a:extLst>
            </p:cNvPr>
            <p:cNvSpPr/>
            <p:nvPr/>
          </p:nvSpPr>
          <p:spPr>
            <a:xfrm>
              <a:off x="4430077" y="2721291"/>
              <a:ext cx="130492" cy="59055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5414F293-7400-4F17-8C14-513181D5C558}"/>
                </a:ext>
              </a:extLst>
            </p:cNvPr>
            <p:cNvSpPr/>
            <p:nvPr/>
          </p:nvSpPr>
          <p:spPr>
            <a:xfrm>
              <a:off x="4593906" y="2545079"/>
              <a:ext cx="342900" cy="368617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DF9046FE-F7DE-4669-A7FF-9C4BB6220EF1}"/>
                </a:ext>
              </a:extLst>
            </p:cNvPr>
            <p:cNvSpPr/>
            <p:nvPr/>
          </p:nvSpPr>
          <p:spPr>
            <a:xfrm>
              <a:off x="4992052" y="2525076"/>
              <a:ext cx="61912" cy="388620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17E9EBD2-1308-471A-9C37-29FF027D0A14}"/>
                </a:ext>
              </a:extLst>
            </p:cNvPr>
            <p:cNvSpPr/>
            <p:nvPr/>
          </p:nvSpPr>
          <p:spPr>
            <a:xfrm>
              <a:off x="512063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84D6E57D-0E5B-43A4-8081-53B3E5629513}"/>
                </a:ext>
              </a:extLst>
            </p:cNvPr>
            <p:cNvSpPr/>
            <p:nvPr/>
          </p:nvSpPr>
          <p:spPr>
            <a:xfrm>
              <a:off x="5397817" y="2646997"/>
              <a:ext cx="255269" cy="266700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0A41A31B-8432-4CD9-B0E9-2DA62432F17C}"/>
                </a:ext>
              </a:extLst>
            </p:cNvPr>
            <p:cNvSpPr/>
            <p:nvPr/>
          </p:nvSpPr>
          <p:spPr>
            <a:xfrm>
              <a:off x="5686407" y="2641281"/>
              <a:ext cx="225759" cy="279082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46FF8D8D-5FE8-43E4-A552-F9B3C3353B29}"/>
                </a:ext>
              </a:extLst>
            </p:cNvPr>
            <p:cNvSpPr/>
            <p:nvPr/>
          </p:nvSpPr>
          <p:spPr>
            <a:xfrm>
              <a:off x="5991224" y="2641281"/>
              <a:ext cx="229552" cy="27336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7AA2D936-8A2E-448A-A3FE-121C90D55E4E}"/>
                </a:ext>
              </a:extLst>
            </p:cNvPr>
            <p:cNvSpPr/>
            <p:nvPr/>
          </p:nvSpPr>
          <p:spPr>
            <a:xfrm>
              <a:off x="628649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7D614E3F-8E38-48A8-A892-90F1BE5DFC41}"/>
                </a:ext>
              </a:extLst>
            </p:cNvPr>
            <p:cNvSpPr/>
            <p:nvPr/>
          </p:nvSpPr>
          <p:spPr>
            <a:xfrm>
              <a:off x="660272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EB14B71E-9496-43D9-A4EC-B717F5048611}"/>
                </a:ext>
              </a:extLst>
            </p:cNvPr>
            <p:cNvSpPr/>
            <p:nvPr/>
          </p:nvSpPr>
          <p:spPr>
            <a:xfrm>
              <a:off x="6916101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790BD971-8810-42D7-9C91-5E31E7DE2C4E}"/>
                </a:ext>
              </a:extLst>
            </p:cNvPr>
            <p:cNvSpPr/>
            <p:nvPr/>
          </p:nvSpPr>
          <p:spPr>
            <a:xfrm>
              <a:off x="7115174" y="2721291"/>
              <a:ext cx="130492" cy="59055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32DC33CF-54F4-4299-82CD-B2375462167E}"/>
                </a:ext>
              </a:extLst>
            </p:cNvPr>
            <p:cNvSpPr/>
            <p:nvPr/>
          </p:nvSpPr>
          <p:spPr>
            <a:xfrm>
              <a:off x="7324724" y="2545079"/>
              <a:ext cx="288607" cy="375284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28E7B4C3-0E3A-4A63-A15B-FBBF0A790C9D}"/>
                </a:ext>
              </a:extLst>
            </p:cNvPr>
            <p:cNvSpPr/>
            <p:nvPr/>
          </p:nvSpPr>
          <p:spPr>
            <a:xfrm>
              <a:off x="7697151" y="2641281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DE83242C-3DAB-4186-A2CF-ABC5CE556834}"/>
                </a:ext>
              </a:extLst>
            </p:cNvPr>
            <p:cNvSpPr/>
            <p:nvPr/>
          </p:nvSpPr>
          <p:spPr>
            <a:xfrm>
              <a:off x="7996237" y="2528887"/>
              <a:ext cx="79057" cy="384810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CE94665A-1959-4E8D-8843-30D9AA88A120}"/>
                </a:ext>
              </a:extLst>
            </p:cNvPr>
            <p:cNvSpPr/>
            <p:nvPr/>
          </p:nvSpPr>
          <p:spPr>
            <a:xfrm>
              <a:off x="8119109" y="2647949"/>
              <a:ext cx="259079" cy="266700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6D37DE7E-42BD-43AE-AD54-7C9257288F34}"/>
                </a:ext>
              </a:extLst>
            </p:cNvPr>
            <p:cNvSpPr/>
            <p:nvPr/>
          </p:nvSpPr>
          <p:spPr>
            <a:xfrm>
              <a:off x="8406764" y="2641281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EA89A64B-C979-45EC-B4F6-949EB2001B5D}"/>
                </a:ext>
              </a:extLst>
            </p:cNvPr>
            <p:cNvSpPr/>
            <p:nvPr/>
          </p:nvSpPr>
          <p:spPr>
            <a:xfrm>
              <a:off x="8720137" y="2641039"/>
              <a:ext cx="160019" cy="272657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D8F4E6F5-DCF7-4013-87A5-43A2566A3AD9}"/>
                </a:ext>
              </a:extLst>
            </p:cNvPr>
            <p:cNvSpPr/>
            <p:nvPr/>
          </p:nvSpPr>
          <p:spPr>
            <a:xfrm>
              <a:off x="8909684" y="2640329"/>
              <a:ext cx="205739" cy="280034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08B40D83-75AF-478E-9E62-44910A1F67F1}"/>
                </a:ext>
              </a:extLst>
            </p:cNvPr>
            <p:cNvSpPr/>
            <p:nvPr/>
          </p:nvSpPr>
          <p:spPr>
            <a:xfrm>
              <a:off x="9173526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4450C88D-A2CC-4995-B198-B8121FB36D4E}"/>
                </a:ext>
              </a:extLst>
            </p:cNvPr>
            <p:cNvSpPr/>
            <p:nvPr/>
          </p:nvSpPr>
          <p:spPr>
            <a:xfrm>
              <a:off x="9297351" y="2562224"/>
              <a:ext cx="165735" cy="358139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170097FC-1C77-4FDF-AEC4-E77CD945C51D}"/>
                </a:ext>
              </a:extLst>
            </p:cNvPr>
            <p:cNvSpPr/>
            <p:nvPr/>
          </p:nvSpPr>
          <p:spPr>
            <a:xfrm>
              <a:off x="9511664" y="2533649"/>
              <a:ext cx="225742" cy="386714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D9C6AC2B-710E-4330-AC9D-A8316145CCED}"/>
                </a:ext>
              </a:extLst>
            </p:cNvPr>
            <p:cNvSpPr/>
            <p:nvPr/>
          </p:nvSpPr>
          <p:spPr>
            <a:xfrm>
              <a:off x="9785984" y="2562224"/>
              <a:ext cx="165734" cy="358139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A44EACAA-23D2-4B0E-A7A5-160CBF43FAA6}"/>
                </a:ext>
              </a:extLst>
            </p:cNvPr>
            <p:cNvSpPr/>
            <p:nvPr/>
          </p:nvSpPr>
          <p:spPr>
            <a:xfrm>
              <a:off x="2242184" y="3122294"/>
              <a:ext cx="275272" cy="368617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C1445E99-D980-4FC1-8219-60CB5C0DAA20}"/>
                </a:ext>
              </a:extLst>
            </p:cNvPr>
            <p:cNvSpPr/>
            <p:nvPr/>
          </p:nvSpPr>
          <p:spPr>
            <a:xfrm>
              <a:off x="2519362" y="3217544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8F5B513C-3EB1-4F96-AE3F-FA2E5E55A045}"/>
                </a:ext>
              </a:extLst>
            </p:cNvPr>
            <p:cNvSpPr/>
            <p:nvPr/>
          </p:nvSpPr>
          <p:spPr>
            <a:xfrm>
              <a:off x="2816541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60BC311B-E1F4-4DE2-B87A-9DAD7B90EA03}"/>
                </a:ext>
              </a:extLst>
            </p:cNvPr>
            <p:cNvSpPr/>
            <p:nvPr/>
          </p:nvSpPr>
          <p:spPr>
            <a:xfrm>
              <a:off x="3095624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6D220A37-F8FD-4C97-B886-3789AD45A1C3}"/>
                </a:ext>
              </a:extLst>
            </p:cNvPr>
            <p:cNvSpPr/>
            <p:nvPr/>
          </p:nvSpPr>
          <p:spPr>
            <a:xfrm>
              <a:off x="3404234" y="3217544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7618119C-41E9-43BA-92E1-7139F37520B7}"/>
                </a:ext>
              </a:extLst>
            </p:cNvPr>
            <p:cNvSpPr/>
            <p:nvPr/>
          </p:nvSpPr>
          <p:spPr>
            <a:xfrm>
              <a:off x="3703319" y="3105149"/>
              <a:ext cx="79057" cy="384809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A5F874B1-F5C4-402C-9749-2AB3C2EAFCFC}"/>
                </a:ext>
              </a:extLst>
            </p:cNvPr>
            <p:cNvSpPr/>
            <p:nvPr/>
          </p:nvSpPr>
          <p:spPr>
            <a:xfrm>
              <a:off x="3830954" y="3216591"/>
              <a:ext cx="205740" cy="280035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169F6428-4F5D-4675-B468-7AAA6EA2A8D9}"/>
                </a:ext>
              </a:extLst>
            </p:cNvPr>
            <p:cNvSpPr/>
            <p:nvPr/>
          </p:nvSpPr>
          <p:spPr>
            <a:xfrm>
              <a:off x="4087177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6ECA4213-C333-492A-8271-46DBC688C852}"/>
                </a:ext>
              </a:extLst>
            </p:cNvPr>
            <p:cNvSpPr/>
            <p:nvPr/>
          </p:nvSpPr>
          <p:spPr>
            <a:xfrm>
              <a:off x="4366259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CA31CA87-30A7-4449-9783-8DC969F2EACE}"/>
                </a:ext>
              </a:extLst>
            </p:cNvPr>
            <p:cNvSpPr/>
            <p:nvPr/>
          </p:nvSpPr>
          <p:spPr>
            <a:xfrm>
              <a:off x="4659629" y="3217544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7C37FD0D-D89F-431F-9478-9D2638DB850F}"/>
                </a:ext>
              </a:extLst>
            </p:cNvPr>
            <p:cNvSpPr/>
            <p:nvPr/>
          </p:nvSpPr>
          <p:spPr>
            <a:xfrm>
              <a:off x="5130164" y="3122294"/>
              <a:ext cx="231457" cy="368617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9A1255C6-12A9-459B-843F-7294ADDC1C1B}"/>
                </a:ext>
              </a:extLst>
            </p:cNvPr>
            <p:cNvSpPr/>
            <p:nvPr/>
          </p:nvSpPr>
          <p:spPr>
            <a:xfrm>
              <a:off x="5373052" y="3217544"/>
              <a:ext cx="226694" cy="279082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BD88DE7C-655E-4731-99FA-B7E34983ECB8}"/>
                </a:ext>
              </a:extLst>
            </p:cNvPr>
            <p:cNvSpPr/>
            <p:nvPr/>
          </p:nvSpPr>
          <p:spPr>
            <a:xfrm>
              <a:off x="5678804" y="3101339"/>
              <a:ext cx="234314" cy="389572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F31C4EAF-8B93-4132-872E-D12B732A4099}"/>
                </a:ext>
              </a:extLst>
            </p:cNvPr>
            <p:cNvSpPr/>
            <p:nvPr/>
          </p:nvSpPr>
          <p:spPr>
            <a:xfrm>
              <a:off x="5958839" y="3224212"/>
              <a:ext cx="229552" cy="27336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02DF8183-C86A-43FA-8D36-ACC72C3197B3}"/>
                </a:ext>
              </a:extLst>
            </p:cNvPr>
            <p:cNvSpPr/>
            <p:nvPr/>
          </p:nvSpPr>
          <p:spPr>
            <a:xfrm>
              <a:off x="6268402" y="3100387"/>
              <a:ext cx="61912" cy="389572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E6503672-A51F-4F6C-A4CF-65F4050E558B}"/>
                </a:ext>
              </a:extLst>
            </p:cNvPr>
            <p:cNvSpPr/>
            <p:nvPr/>
          </p:nvSpPr>
          <p:spPr>
            <a:xfrm>
              <a:off x="6385559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96BAB337-D064-4F11-8A5E-31DBC2E4704B}"/>
                </a:ext>
              </a:extLst>
            </p:cNvPr>
            <p:cNvSpPr/>
            <p:nvPr/>
          </p:nvSpPr>
          <p:spPr>
            <a:xfrm>
              <a:off x="6599871" y="3109912"/>
              <a:ext cx="225742" cy="386715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1AE128CD-EB21-4D9D-BBA0-37A4055A2285}"/>
                </a:ext>
              </a:extLst>
            </p:cNvPr>
            <p:cNvSpPr/>
            <p:nvPr/>
          </p:nvSpPr>
          <p:spPr>
            <a:xfrm>
              <a:off x="6874192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606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2875002"/>
            <a:ext cx="11157743" cy="1107996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Mehrzeilig möglich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7987594-F169-42FB-8839-77BF8D405E37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40F781E3-735A-4333-AF8D-7842FE86295B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9A6E8BA9-5951-4163-8A80-4621C65DA816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59DAB7DF-1308-4B09-91FE-7DF38D6584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87654828-5D94-4A05-BD5F-25792A149E05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D3F2F75-1623-4F64-97FE-EA0C4D9FABDC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042E0F0-49A6-465F-A607-A4C2EFB54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9D612980-2A2D-4E94-8238-9C67C608554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2CE76F8C-9B22-4BB3-B2D6-15EC2A58C7A7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843E82-BEFA-4CF2-BA2F-3C80060D31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4762BE88-2459-479F-84FF-4DF483AA142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104E26F8-EA1A-4C6F-92E1-8F6F98ABFA13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1A8A854C-301D-4327-AEA2-BCC20A8872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A547124-456E-49C6-8FC8-111D0AAFEB7F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73B26B5D-1FEC-45B5-B34A-6A1B50955F0E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3423A679-4F5C-456E-AB6C-7A18EA3E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69754FAD-5E71-4087-B3E8-0FEC37E0D864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7C156EC4-BDB3-4DEA-9B78-E98FCFD2F54B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9E9C384D-D46B-429F-9A97-86F6E3560F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64B7918E-86D1-49EB-8917-1468D42A6E25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750A6733-FD78-4442-98B4-E2BED64B460F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77BB574D-D198-49E4-874D-732C0CBD5BF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67A72ACB-A6A0-450F-A8F3-9CA35EFC5560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4970FA2-8D2D-462F-BD21-BDE052DC5824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A7C30986-FB99-416E-BC3E-3BAEC067C1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4CE018F4-A860-49B3-B4CD-A328759F15C6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7C2BACBD-0A67-4A9A-B5DC-10C76F5DE4C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65F81584-9968-42FA-B3A9-1C13CEAE92A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B6D353C6-61DE-4475-8AC6-6D8AF12D49FB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935008F2-D1D5-498F-9932-727B677C0AD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9E72FA59-B055-4F1F-8F32-E797C18F96F9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B89FA96C-C88D-4C6A-BE88-F3E3083BC5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CD67028C-ACEA-4E1C-BF3F-B09177D4335E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91" name="Grafik 3">
            <a:extLst>
              <a:ext uri="{FF2B5EF4-FFF2-40B4-BE49-F238E27FC236}">
                <a16:creationId xmlns:a16="http://schemas.microsoft.com/office/drawing/2014/main" id="{63B15E59-1DC8-4E69-A2E3-B7C301F85A74}"/>
              </a:ext>
            </a:extLst>
          </p:cNvPr>
          <p:cNvGrpSpPr/>
          <p:nvPr userDrawn="1"/>
        </p:nvGrpSpPr>
        <p:grpSpPr>
          <a:xfrm>
            <a:off x="510639" y="293688"/>
            <a:ext cx="2594512" cy="327278"/>
            <a:chOff x="2242184" y="2525076"/>
            <a:chExt cx="7709534" cy="972502"/>
          </a:xfrm>
          <a:solidFill>
            <a:schemeClr val="tx1"/>
          </a:solidFill>
        </p:grpSpPr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31479838-9F74-4673-9EBF-71D7160465DB}"/>
                </a:ext>
              </a:extLst>
            </p:cNvPr>
            <p:cNvSpPr/>
            <p:nvPr/>
          </p:nvSpPr>
          <p:spPr>
            <a:xfrm>
              <a:off x="2269806" y="2545079"/>
              <a:ext cx="232409" cy="369569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853C65E7-B88C-42F7-937F-8DB98A4E9FCC}"/>
                </a:ext>
              </a:extLst>
            </p:cNvPr>
            <p:cNvSpPr/>
            <p:nvPr/>
          </p:nvSpPr>
          <p:spPr>
            <a:xfrm>
              <a:off x="2538412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758B2ACA-719E-43F3-9EC0-0034F9047CBB}"/>
                </a:ext>
              </a:extLst>
            </p:cNvPr>
            <p:cNvSpPr/>
            <p:nvPr/>
          </p:nvSpPr>
          <p:spPr>
            <a:xfrm>
              <a:off x="2743199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35EE226D-3234-43F6-8BB4-C0E371601E92}"/>
                </a:ext>
              </a:extLst>
            </p:cNvPr>
            <p:cNvSpPr/>
            <p:nvPr/>
          </p:nvSpPr>
          <p:spPr>
            <a:xfrm>
              <a:off x="2879407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A7EFAE98-DF8E-4D8F-BA4F-2EDBA3177CFC}"/>
                </a:ext>
              </a:extLst>
            </p:cNvPr>
            <p:cNvSpPr/>
            <p:nvPr/>
          </p:nvSpPr>
          <p:spPr>
            <a:xfrm>
              <a:off x="317753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5B44E1B9-32E5-4A3A-8DDB-8859CA78DEA6}"/>
                </a:ext>
              </a:extLst>
            </p:cNvPr>
            <p:cNvSpPr/>
            <p:nvPr/>
          </p:nvSpPr>
          <p:spPr>
            <a:xfrm>
              <a:off x="3509009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A113CC62-1A03-4F2F-81E6-89FD73E20543}"/>
                </a:ext>
              </a:extLst>
            </p:cNvPr>
            <p:cNvSpPr/>
            <p:nvPr/>
          </p:nvSpPr>
          <p:spPr>
            <a:xfrm>
              <a:off x="3712844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AEAF2AAD-7F92-4C68-919A-54ED1D8E07B7}"/>
                </a:ext>
              </a:extLst>
            </p:cNvPr>
            <p:cNvSpPr/>
            <p:nvPr/>
          </p:nvSpPr>
          <p:spPr>
            <a:xfrm>
              <a:off x="3850957" y="2640329"/>
              <a:ext cx="224789" cy="280034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5FFE12AD-2431-47E8-ABC4-3D8E3A605297}"/>
                </a:ext>
              </a:extLst>
            </p:cNvPr>
            <p:cNvSpPr/>
            <p:nvPr/>
          </p:nvSpPr>
          <p:spPr>
            <a:xfrm>
              <a:off x="4129087" y="2525076"/>
              <a:ext cx="229552" cy="389572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DAA0DE08-F7C2-4423-8FFE-8532F2A5C6FD}"/>
                </a:ext>
              </a:extLst>
            </p:cNvPr>
            <p:cNvSpPr/>
            <p:nvPr/>
          </p:nvSpPr>
          <p:spPr>
            <a:xfrm>
              <a:off x="4430077" y="2721291"/>
              <a:ext cx="130492" cy="59055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9FA5E0D5-28AF-4E95-B133-86F7102C0A96}"/>
                </a:ext>
              </a:extLst>
            </p:cNvPr>
            <p:cNvSpPr/>
            <p:nvPr/>
          </p:nvSpPr>
          <p:spPr>
            <a:xfrm>
              <a:off x="4593906" y="2545079"/>
              <a:ext cx="342900" cy="368617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8BF7A4DF-5D86-43D9-A178-B2D1212251F4}"/>
                </a:ext>
              </a:extLst>
            </p:cNvPr>
            <p:cNvSpPr/>
            <p:nvPr/>
          </p:nvSpPr>
          <p:spPr>
            <a:xfrm>
              <a:off x="4992052" y="2525076"/>
              <a:ext cx="61912" cy="388620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A7958CCB-2330-4A17-B5C3-425A7C3D83AC}"/>
                </a:ext>
              </a:extLst>
            </p:cNvPr>
            <p:cNvSpPr/>
            <p:nvPr/>
          </p:nvSpPr>
          <p:spPr>
            <a:xfrm>
              <a:off x="512063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FA7F979D-C5F8-486C-A37D-020E7D3D317B}"/>
                </a:ext>
              </a:extLst>
            </p:cNvPr>
            <p:cNvSpPr/>
            <p:nvPr/>
          </p:nvSpPr>
          <p:spPr>
            <a:xfrm>
              <a:off x="5397817" y="2646997"/>
              <a:ext cx="255269" cy="266700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EBD1770F-AEF4-4C86-94F7-682AFD95DE4B}"/>
                </a:ext>
              </a:extLst>
            </p:cNvPr>
            <p:cNvSpPr/>
            <p:nvPr/>
          </p:nvSpPr>
          <p:spPr>
            <a:xfrm>
              <a:off x="5686407" y="2641281"/>
              <a:ext cx="225759" cy="279082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9FC2E010-BDCD-474A-A6F8-8BD52E984837}"/>
                </a:ext>
              </a:extLst>
            </p:cNvPr>
            <p:cNvSpPr/>
            <p:nvPr/>
          </p:nvSpPr>
          <p:spPr>
            <a:xfrm>
              <a:off x="5991224" y="2641281"/>
              <a:ext cx="229552" cy="27336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18AF4BC2-37FE-4D4C-97FA-D42EB65D0C56}"/>
                </a:ext>
              </a:extLst>
            </p:cNvPr>
            <p:cNvSpPr/>
            <p:nvPr/>
          </p:nvSpPr>
          <p:spPr>
            <a:xfrm>
              <a:off x="628649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0202D10A-B967-464F-8305-AA6FAA93839B}"/>
                </a:ext>
              </a:extLst>
            </p:cNvPr>
            <p:cNvSpPr/>
            <p:nvPr/>
          </p:nvSpPr>
          <p:spPr>
            <a:xfrm>
              <a:off x="660272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47E67764-C4B8-41B0-B9C5-C4DF345626E1}"/>
                </a:ext>
              </a:extLst>
            </p:cNvPr>
            <p:cNvSpPr/>
            <p:nvPr/>
          </p:nvSpPr>
          <p:spPr>
            <a:xfrm>
              <a:off x="6916101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2B81E770-0087-40A5-A3DA-94AC0A24BAF6}"/>
                </a:ext>
              </a:extLst>
            </p:cNvPr>
            <p:cNvSpPr/>
            <p:nvPr/>
          </p:nvSpPr>
          <p:spPr>
            <a:xfrm>
              <a:off x="7115174" y="2721291"/>
              <a:ext cx="130492" cy="59055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EA875C85-F2F5-46FB-B389-D71C46A1DE24}"/>
                </a:ext>
              </a:extLst>
            </p:cNvPr>
            <p:cNvSpPr/>
            <p:nvPr/>
          </p:nvSpPr>
          <p:spPr>
            <a:xfrm>
              <a:off x="7324724" y="2545079"/>
              <a:ext cx="288607" cy="375284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34E2D03D-0830-486A-A6A9-F40A5230F968}"/>
                </a:ext>
              </a:extLst>
            </p:cNvPr>
            <p:cNvSpPr/>
            <p:nvPr/>
          </p:nvSpPr>
          <p:spPr>
            <a:xfrm>
              <a:off x="7697151" y="2641281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402E3471-A6EC-4D18-B2A8-8BAE25AF636D}"/>
                </a:ext>
              </a:extLst>
            </p:cNvPr>
            <p:cNvSpPr/>
            <p:nvPr/>
          </p:nvSpPr>
          <p:spPr>
            <a:xfrm>
              <a:off x="7996237" y="2528887"/>
              <a:ext cx="79057" cy="384810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AEDACA6D-F2B5-49EA-A2BB-7F2DA522AD37}"/>
                </a:ext>
              </a:extLst>
            </p:cNvPr>
            <p:cNvSpPr/>
            <p:nvPr/>
          </p:nvSpPr>
          <p:spPr>
            <a:xfrm>
              <a:off x="8119109" y="2647949"/>
              <a:ext cx="259079" cy="266700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DC4084CA-5DB9-4485-8430-F048E5F868DC}"/>
                </a:ext>
              </a:extLst>
            </p:cNvPr>
            <p:cNvSpPr/>
            <p:nvPr/>
          </p:nvSpPr>
          <p:spPr>
            <a:xfrm>
              <a:off x="8406764" y="2641281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FDD49516-EA60-4B95-B9D2-C3E7F48B2ACE}"/>
                </a:ext>
              </a:extLst>
            </p:cNvPr>
            <p:cNvSpPr/>
            <p:nvPr/>
          </p:nvSpPr>
          <p:spPr>
            <a:xfrm>
              <a:off x="8720137" y="2641039"/>
              <a:ext cx="160019" cy="272657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5BCEF951-365A-47DF-B144-DA13EF292D61}"/>
                </a:ext>
              </a:extLst>
            </p:cNvPr>
            <p:cNvSpPr/>
            <p:nvPr/>
          </p:nvSpPr>
          <p:spPr>
            <a:xfrm>
              <a:off x="8909684" y="2640329"/>
              <a:ext cx="205739" cy="280034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683A02B9-87B9-42C6-A66E-EE963D0E48AB}"/>
                </a:ext>
              </a:extLst>
            </p:cNvPr>
            <p:cNvSpPr/>
            <p:nvPr/>
          </p:nvSpPr>
          <p:spPr>
            <a:xfrm>
              <a:off x="9173526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03E1D314-1BE4-4D91-906A-39A39510A066}"/>
                </a:ext>
              </a:extLst>
            </p:cNvPr>
            <p:cNvSpPr/>
            <p:nvPr/>
          </p:nvSpPr>
          <p:spPr>
            <a:xfrm>
              <a:off x="9297351" y="2562224"/>
              <a:ext cx="165735" cy="358139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82CCDC97-7480-43E2-A280-1F630D229367}"/>
                </a:ext>
              </a:extLst>
            </p:cNvPr>
            <p:cNvSpPr/>
            <p:nvPr/>
          </p:nvSpPr>
          <p:spPr>
            <a:xfrm>
              <a:off x="9511664" y="2533649"/>
              <a:ext cx="225742" cy="386714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E50BE68B-7749-4F77-9172-E959A95D111D}"/>
                </a:ext>
              </a:extLst>
            </p:cNvPr>
            <p:cNvSpPr/>
            <p:nvPr/>
          </p:nvSpPr>
          <p:spPr>
            <a:xfrm>
              <a:off x="9785984" y="2562224"/>
              <a:ext cx="165734" cy="358139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A40B095B-7AF5-4ED7-A633-F4D6D308DCA7}"/>
                </a:ext>
              </a:extLst>
            </p:cNvPr>
            <p:cNvSpPr/>
            <p:nvPr/>
          </p:nvSpPr>
          <p:spPr>
            <a:xfrm>
              <a:off x="2242184" y="3122294"/>
              <a:ext cx="275272" cy="368617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C087BE32-DA94-4094-A1C5-68E43E197CD9}"/>
                </a:ext>
              </a:extLst>
            </p:cNvPr>
            <p:cNvSpPr/>
            <p:nvPr/>
          </p:nvSpPr>
          <p:spPr>
            <a:xfrm>
              <a:off x="2519362" y="3217544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610EF90D-D961-4886-A667-E29488DD3B72}"/>
                </a:ext>
              </a:extLst>
            </p:cNvPr>
            <p:cNvSpPr/>
            <p:nvPr/>
          </p:nvSpPr>
          <p:spPr>
            <a:xfrm>
              <a:off x="2816541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3CC725CA-1995-466A-BBFB-E4CC489DC9A3}"/>
                </a:ext>
              </a:extLst>
            </p:cNvPr>
            <p:cNvSpPr/>
            <p:nvPr/>
          </p:nvSpPr>
          <p:spPr>
            <a:xfrm>
              <a:off x="3095624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A679DB96-810C-4354-B51A-032CFEFED6D5}"/>
                </a:ext>
              </a:extLst>
            </p:cNvPr>
            <p:cNvSpPr/>
            <p:nvPr/>
          </p:nvSpPr>
          <p:spPr>
            <a:xfrm>
              <a:off x="3404234" y="3217544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128EA777-D1F4-47DC-93D5-A5DF6BD4D2D2}"/>
                </a:ext>
              </a:extLst>
            </p:cNvPr>
            <p:cNvSpPr/>
            <p:nvPr/>
          </p:nvSpPr>
          <p:spPr>
            <a:xfrm>
              <a:off x="3703319" y="3105149"/>
              <a:ext cx="79057" cy="384809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4ED8FD9A-7134-4B69-86C9-5584AABA0DA1}"/>
                </a:ext>
              </a:extLst>
            </p:cNvPr>
            <p:cNvSpPr/>
            <p:nvPr/>
          </p:nvSpPr>
          <p:spPr>
            <a:xfrm>
              <a:off x="3830954" y="3216591"/>
              <a:ext cx="205740" cy="280035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F136C0CB-E9EC-4D79-ABB6-F229DA9FF529}"/>
                </a:ext>
              </a:extLst>
            </p:cNvPr>
            <p:cNvSpPr/>
            <p:nvPr/>
          </p:nvSpPr>
          <p:spPr>
            <a:xfrm>
              <a:off x="4087177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56B10647-27C1-42C9-9CE4-63BC66AAEC60}"/>
                </a:ext>
              </a:extLst>
            </p:cNvPr>
            <p:cNvSpPr/>
            <p:nvPr/>
          </p:nvSpPr>
          <p:spPr>
            <a:xfrm>
              <a:off x="4366259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4694EE07-7C6D-4AEB-9248-C77C0C2DA2C9}"/>
                </a:ext>
              </a:extLst>
            </p:cNvPr>
            <p:cNvSpPr/>
            <p:nvPr/>
          </p:nvSpPr>
          <p:spPr>
            <a:xfrm>
              <a:off x="4659629" y="3217544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4C49C4B4-927F-405D-9CBA-4D5DAADCBB4D}"/>
                </a:ext>
              </a:extLst>
            </p:cNvPr>
            <p:cNvSpPr/>
            <p:nvPr/>
          </p:nvSpPr>
          <p:spPr>
            <a:xfrm>
              <a:off x="5130164" y="3122294"/>
              <a:ext cx="231457" cy="368617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ACE5A6C1-7169-4363-BD9D-A2503A01234C}"/>
                </a:ext>
              </a:extLst>
            </p:cNvPr>
            <p:cNvSpPr/>
            <p:nvPr/>
          </p:nvSpPr>
          <p:spPr>
            <a:xfrm>
              <a:off x="5373052" y="3217544"/>
              <a:ext cx="226694" cy="279082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C285BC79-E7CB-41E4-9EAF-48FA16725D93}"/>
                </a:ext>
              </a:extLst>
            </p:cNvPr>
            <p:cNvSpPr/>
            <p:nvPr/>
          </p:nvSpPr>
          <p:spPr>
            <a:xfrm>
              <a:off x="5678804" y="3101339"/>
              <a:ext cx="234314" cy="389572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0FE4AEB4-A994-48BE-B61D-C6EC2698C0BE}"/>
                </a:ext>
              </a:extLst>
            </p:cNvPr>
            <p:cNvSpPr/>
            <p:nvPr/>
          </p:nvSpPr>
          <p:spPr>
            <a:xfrm>
              <a:off x="5958839" y="3224212"/>
              <a:ext cx="229552" cy="27336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7C18043D-1369-4E6D-9211-DD23A824E7CB}"/>
                </a:ext>
              </a:extLst>
            </p:cNvPr>
            <p:cNvSpPr/>
            <p:nvPr/>
          </p:nvSpPr>
          <p:spPr>
            <a:xfrm>
              <a:off x="6268402" y="3100387"/>
              <a:ext cx="61912" cy="389572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6281DAD0-3872-400E-8D26-FFA074932973}"/>
                </a:ext>
              </a:extLst>
            </p:cNvPr>
            <p:cNvSpPr/>
            <p:nvPr/>
          </p:nvSpPr>
          <p:spPr>
            <a:xfrm>
              <a:off x="6385559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A238B80F-CEC5-4808-AF03-A33208CDDBB0}"/>
                </a:ext>
              </a:extLst>
            </p:cNvPr>
            <p:cNvSpPr/>
            <p:nvPr/>
          </p:nvSpPr>
          <p:spPr>
            <a:xfrm>
              <a:off x="6599871" y="3109912"/>
              <a:ext cx="225742" cy="386715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55691878-494C-4687-9A55-8351DD5972D1}"/>
                </a:ext>
              </a:extLst>
            </p:cNvPr>
            <p:cNvSpPr/>
            <p:nvPr/>
          </p:nvSpPr>
          <p:spPr>
            <a:xfrm>
              <a:off x="6874192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CA3B6-214D-4C6D-9C11-FF463DCE3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564521-6EA5-472A-82CC-E0C53C945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2B0B86-B920-4DF8-BA66-873F44ED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1092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5C59997-58CB-4A34-A7D6-744D411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25613776-0F22-42BA-AE5A-1B73727AAD1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8AE96D7-C3C8-4590-B13B-86D938A7890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C18811-3DB7-4BE0-965D-829284570F49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C07A30-B741-43A4-B33E-A76480479EA6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39D47-2DB4-429A-9718-72B90FA6B45D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327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024A1079-17C2-45DE-A16B-14C152A08F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6329" y="1631156"/>
            <a:ext cx="5469732" cy="45696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6791738E-1095-45F8-98E2-D057FFD19CA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BAC64890-C924-4759-9B9B-7DE74E38C4A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9C9BDA-A71F-4972-8D96-936EA407AF6D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F8E6B-B065-47EB-8989-06383B3162CF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5A3544-BDBF-4458-92A9-EEEF02D54F4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288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36A777D-D5C6-4E84-A9C9-D0F4836A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D304591F-2FC9-4C29-9FE5-537955E3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318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D0C47385-EF97-44EE-867E-E9365B44CA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07242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E3F53468-6A74-4DFC-93FD-A760B96196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2780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86333803-0B38-4F61-95AE-49DCFFD7FB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7A7A670F-933B-48F3-B921-A1B739D6C9D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6FF785-1AB9-4894-BBC7-A6C6A47B3972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5984A7-1A66-4870-A0FD-76EC8001EDF7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F4501-5B3E-4A37-9CBE-EF3AFD671C00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183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 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5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8D50DB04-91D7-4C23-96CE-09E0502D14C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97A335FC-7B0F-4DB2-A1F6-1DF21639819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748183-2575-4F43-9CAC-664324937B8B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349B0-B918-4557-B5C1-1D5345660D81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75147-EC1F-4795-8959-6D902467A657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957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 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8" y="1631155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6331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1C6D487A-3469-4A14-880C-0C0352BFC29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D7BA2DC0-EE95-4994-AD5A-8F6A7D106E5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D29987-73FF-4419-A127-90AFD91CC60F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F7BC34-3630-42A2-B8B5-995C152A143E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DE9576-A27D-452E-B3AB-7A5879986B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7132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folie |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430C106-4EB7-47B9-8F1D-0BFCFBEAEC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1CD45B2-C7E2-4C43-84ED-BFB6DC4E8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9" y="3431381"/>
            <a:ext cx="3571200" cy="2769394"/>
          </a:xfrm>
          <a:solidFill>
            <a:schemeClr val="bg1"/>
          </a:solidFill>
        </p:spPr>
        <p:txBody>
          <a:bodyPr wrap="square" lIns="180000" tIns="180000" rIns="360000" bIns="18000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FE029E8-09EC-45DC-B2BB-25B2B1C145AC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D3613C15-D9EF-4DBF-8B74-3D50994127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E0568E8-B36B-404B-9E38-F367F7DFCF81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4EB1BCB-8EFE-43BA-AE53-9984B9F11B54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189016C-ED2A-474D-A417-5E0F497B51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856DE16-FDEC-4063-8C73-CBF95C803B59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3759D02-378A-4C73-8CA4-E4FB217B94E6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12F9041-226E-4E23-B398-1F7D9044B5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18D5641-3E9B-4072-8388-BB46336975A8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0072D5-E220-4946-9EE1-80DFB58C3A38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A43D9D6-7790-4E94-8493-67757E3373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E7E0758-62D1-453D-B55E-FDC4CCE3C6E4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4310EC5-28E5-4146-A748-79C1FCA769F0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D5BC590-E7B8-48F8-AAC5-6799BCBDEB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F5B0BA6-3F36-41A3-8125-15AA496849C8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7018BC3-E9D3-4DC9-9093-D415FD96426D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38F1A063-9C9E-48DF-9813-A4EA4497C2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79F31FE-DC89-4DED-A231-3D8DCBF48D98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7DF8EA8-3E45-431B-90A0-140583E1D07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B300055A-A6D6-4CE1-986A-0930765E02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B2C23E7-0482-498A-B984-44C6CF40F3B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C7A65B2-F352-4DA5-9A36-9105D478D2C2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D9AE9BE-891D-491B-98F9-78F552DDC8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259A48F-52D3-481E-86F8-360FED16B872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ADB04CE-94F5-430A-9FF1-01DE211731F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50411913-7BEC-4F33-BDE8-154F93D079C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40BADBF-D4AC-4B48-AE66-D79BD3055404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CB5DA2A5-4F29-4DF6-A342-0A7B4878AAB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820BD84-9211-4C19-A40B-4121AD892514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21C7D9CA-751B-4809-9338-47DDC5D1A7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D1C22B97-CFD8-4E78-BF7E-02A71F190F83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8923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1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6A4CB3A7-ACED-41D0-8E35-318CD369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EBFE18BD-74E5-4328-B98A-9C6FC4FCA5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11157746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A51E223D-AC82-4D54-A383-0E2DF84E2E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11157746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05EC4CE8-43C6-428F-9E62-CB38E0CE644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22FFE2B-554A-4423-8513-4D2A70D2DB1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1A18C-D571-48A2-85D7-2804AD3FC8E0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AA15E-8086-4E07-BE72-D8F430E7C796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18CC8-813E-4B74-9D78-237DB9A7A5B8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9628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8C7F934-D7F3-42CA-88CC-3AEB50FF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B4B72DA6-61BE-42F9-8894-08B159BC7C7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0E2D86CD-8C0A-461A-82DE-DEB73A6F9A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8">
            <a:extLst>
              <a:ext uri="{FF2B5EF4-FFF2-40B4-BE49-F238E27FC236}">
                <a16:creationId xmlns:a16="http://schemas.microsoft.com/office/drawing/2014/main" id="{B4E7C39B-83E8-467B-AD57-55CA08888B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06331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CE124A50-74B4-4E32-AA56-DCD775B130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6331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BF87D6FE-3E8F-49D4-B36A-217C95B23A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5F1A965F-F63A-4B03-A142-6DC4620DA5F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F747E-1757-4865-81F3-9A1635390646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207F85-0C56-4CA6-BF0A-093B6352A72B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A43F635-BD04-424F-8564-DD979E450C0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480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9995CF9C-9826-4946-A085-FF49199B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E2430412-20B6-4F53-A77B-A26A49135E4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48CA2DF0-5B92-4CE6-AF1A-CC648431BB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Bildplatzhalter 8">
            <a:extLst>
              <a:ext uri="{FF2B5EF4-FFF2-40B4-BE49-F238E27FC236}">
                <a16:creationId xmlns:a16="http://schemas.microsoft.com/office/drawing/2014/main" id="{002E2471-F223-4896-A895-CE0AF20E11D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106305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470E7482-A37A-44BE-ADE5-A0B3B10E8FC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06305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5" name="Bildplatzhalter 8">
            <a:extLst>
              <a:ext uri="{FF2B5EF4-FFF2-40B4-BE49-F238E27FC236}">
                <a16:creationId xmlns:a16="http://schemas.microsoft.com/office/drawing/2014/main" id="{3FD09289-F115-4464-A726-812A11720CA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12311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3F11CE6-C8CF-4ABE-B3B8-C00D74678A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12311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A7347480-9F70-4378-B138-B8B7C593F86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B180B26F-6FF8-4738-A10C-E14470F0B8C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A42DA4-82D2-4F1F-BD3A-666988919004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F1537-93A1-4E41-B87E-151EC247C420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3D0FD-6F41-4C46-929E-221568C37250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342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BF8056C4-F1A1-4860-B863-70A38CCE20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A4B92765-C038-4DB7-B6CF-33827BB87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B48DD939-0764-4598-B8A8-5EF7FD589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169AC75-2D8F-414A-A2F5-470DEC8B5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78F9E3F2-C660-4ABB-83AF-3F5B3E2F77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CAB2683D-D5E7-45B9-9133-F4CFD483FA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952E3AD3-9675-4713-A437-FEFA1B5400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852432A-5FDF-42C2-BC07-F1752012B8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B2468A8B-4816-458C-AEB6-53AB9CF88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92C0AC2-BCD1-47F5-99DB-35823E79AB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6E5C8951-ED83-4B8D-A041-11DC6291DD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7D6B79FA-8C76-4CA9-AF55-F7541503EC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07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89249A36-CB58-4007-8E81-30FA75194B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953A9A61-99D0-44B5-89EB-1D1035F914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08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E80B7F99-D2A6-486E-BB92-8192AB563E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C08D70F6-D151-42E1-8F5E-DD5ADD0927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11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34991AD2-EBFD-4358-9611-2BE7F693C7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E6132B6E-46AD-4F19-ACEF-FC5E2EBEEE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09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5B29B58B-9C14-4145-95A8-C62AC51F1A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6DB4F9-1F61-4B1E-8694-CF32F6ABE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10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139CCA6-FA40-4FAD-991E-8F0D932F40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ABC58A4-2FF6-4DD6-B7CE-07D57A9854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12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83D1D4D-3108-48AF-9002-E2787CA1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8" name="Textplatzhalter 9">
            <a:extLst>
              <a:ext uri="{FF2B5EF4-FFF2-40B4-BE49-F238E27FC236}">
                <a16:creationId xmlns:a16="http://schemas.microsoft.com/office/drawing/2014/main" id="{37A4DE60-6537-42AA-B80E-663634EF6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D6F3326C-A71E-4096-84A9-CBF2623C8C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E6C7796D-6ED1-4B91-AD58-8FB5EA6F6F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6199B-3DF7-41D0-97A5-2BE29153DF44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C30EC5-AFEE-4917-B6E4-4E04F221C93E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0F8C0-AD96-4960-A640-3AFEB7BFCC12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016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11155366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451A9BBC-9F96-4260-BC40-C6D3D23D6FB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4AF0876-C672-488E-ADCD-17BBFC33638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B0517E-A6AA-4938-873D-7C7ECB4DF8E0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460D5-5F46-41CD-8CA9-BD52332F799C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B9D18-EA0B-4117-8985-7B10CA492D02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2915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5469733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451A9BBC-9F96-4260-BC40-C6D3D23D6FB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33608DEB-69EC-4E8F-A567-9E3EA36C3624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06330" y="1631156"/>
            <a:ext cx="5469733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777B5741-96D1-4193-A4A5-5EE22D85663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CDCF17-0E3C-4613-B7DD-CD2ABEF35BAE}"/>
              </a:ext>
            </a:extLst>
          </p:cNvPr>
          <p:cNvSpPr>
            <a:spLocks noGrp="1"/>
          </p:cNvSpPr>
          <p:nvPr>
            <p:ph type="dt" sz="half" idx="40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DC55A-7FDB-43D4-9B82-7E792C1BD08E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62420C-3FD6-45D7-B8BF-8F5C862B0C5D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55393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086500-15A5-49F2-8B64-748C19FDAB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04861" y="1631156"/>
            <a:ext cx="3571200" cy="456962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4BE64F-DBB2-4BF3-ABE7-E92BB978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0D6633D6-CA56-460E-AA1C-9A4D6A62324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18317" y="1631157"/>
            <a:ext cx="7363752" cy="4569620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7CDDF36A-B7A5-4E95-A5D6-07C5FCED28B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FBCC7105-5E2C-4745-BEC8-77E521534F9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A67C7-4D36-449C-9DED-F18469E1E9F8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B56DB5-B046-4B0F-B36E-5E075C9199C4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0F363C1-BAFC-4265-9EA6-D7A43A2157B2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79622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 | Gra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1925060-7FCF-4CBC-B0DA-0731E3E98579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platzhalter 9">
            <a:extLst>
              <a:ext uri="{FF2B5EF4-FFF2-40B4-BE49-F238E27FC236}">
                <a16:creationId xmlns:a16="http://schemas.microsoft.com/office/drawing/2014/main" id="{A9FF3927-CA7B-4361-998A-3A60E5D23F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BC19384B-1D95-4C0D-B3F0-61407A015F56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93DCB95B-459E-4AC2-8E4B-6C459242A95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ECEE8D8-DF92-4CFD-A29A-DD98DFA7EC69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89218EB-083A-44EC-89C4-86451CE1FC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99474D3-E53E-4ABA-9B61-C9BB08A3276B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7879191-3BE6-4B4E-A6B9-7EE964614B4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4484379-E642-433C-B53A-1DEE6A9DD4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C54D7A6-C6ED-4572-B49C-338FB11A042A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82F9D16-DA93-44FA-B850-67D0B6AD397D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201A13C-71DC-4465-B39F-F196A50353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957CB6E-B09B-4A22-86F0-6C38F81B2E90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8DB7D0C-ACAA-4A6B-8088-624B0BC24502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8B86ED7-0F29-451E-8C7D-9B396D5E20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D76FB85-7BBB-4E8D-A853-5FCC744835E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1524020-40DB-450A-AEE5-3E1B459B16B5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539CBAAA-C79F-4BC9-9AF3-18ED0AF9EE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5F01F83-E434-491F-8893-1CE5848F9B6D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9ECB07F-83AC-4A69-A930-C51459FBE5BA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B6DF347-64CA-4BE1-8952-3E80EBD008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F82628F6-8442-4626-962B-E947FDA8C0C0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9B4EC5D-DF7B-4D80-86D6-C95B0B60B325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A230F03-8AA4-4AAE-999A-6E872C727A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C36145D-6FFB-4D3A-85D6-2ACFDAE5F5D2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D1EC147-B041-40BC-BA8D-878A722616DE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4A4E226E-C413-42F0-AA69-108B05313D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4A93327E-EEC7-45A4-9C35-410D17ECB865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EC1AF1A-26A7-479B-A176-8997B58ED4D1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80D76042-D322-4CD0-B41A-CE295CEC683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397EC952-23B6-4728-82B6-3D733107C66E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8CEDBB7-9662-435E-8F5A-F3EE555D990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24365663-FE3F-47D4-A8D7-729A38C4987D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92EE37E1-8647-4AEB-9AEE-FF0711435F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2B4E3D7-0BC3-4BC1-B86B-DD51E9785755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84D2BF-C7A8-45D6-885C-733DDA7A63E5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15C7C-8A46-4254-8907-4862F79F0098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9161B1-75AE-45B4-AA2D-7F114791D61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963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18B908A7-A1D8-4FB7-9CB4-BDC3E20D2B6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903DE59B-FC71-4F7B-BBCF-9B96B09DD62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292FE2-4E5F-4D29-94AE-9E27BCC3F4B4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C021A1F-C2CD-4C16-AD31-3CE2A584C2FF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684025-8D99-4F78-83EC-BF6621AC7C2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7363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B25E710-D493-4189-8EF7-00ABE0AB56E5}"/>
              </a:ext>
            </a:extLst>
          </p:cNvPr>
          <p:cNvSpPr/>
          <p:nvPr userDrawn="1"/>
        </p:nvSpPr>
        <p:spPr>
          <a:xfrm>
            <a:off x="518317" y="1631155"/>
            <a:ext cx="11157746" cy="45696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2F509DB-422D-41FB-A02B-822A0A204E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97190" y="2835964"/>
            <a:ext cx="7200000" cy="2160000"/>
          </a:xfrm>
        </p:spPr>
        <p:txBody>
          <a:bodyPr rIns="0" anchor="ctr" anchorCtr="0">
            <a:normAutofit/>
          </a:bodyPr>
          <a:lstStyle>
            <a:lvl1pPr algn="ctr">
              <a:defRPr sz="2000" i="1"/>
            </a:lvl1pPr>
            <a:lvl2pPr marL="0" indent="0">
              <a:buNone/>
              <a:defRPr/>
            </a:lvl2pPr>
          </a:lstStyle>
          <a:p>
            <a:pPr lvl="0"/>
            <a:r>
              <a:rPr lang="de-DE" dirty="0"/>
              <a:t>„Mastertextformat bearbeiten“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F862885B-685B-4384-B9F0-6266AD0BDA7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BEC83A6-EBB5-4F38-9A43-62A2E7E3616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D0FCA8-E32A-45BE-A33B-CCFA3596AC81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A886C8-47A2-45CC-BCE3-F6109A65DEA9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D128E07-9BD2-45AA-A405-726EC59B7537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3473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platzhalter 167">
            <a:extLst>
              <a:ext uri="{FF2B5EF4-FFF2-40B4-BE49-F238E27FC236}">
                <a16:creationId xmlns:a16="http://schemas.microsoft.com/office/drawing/2014/main" id="{68AB2348-B91F-4E68-BDE1-60ECCE02B4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4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59" name="Bildplatzhalter 60">
            <a:extLst>
              <a:ext uri="{FF2B5EF4-FFF2-40B4-BE49-F238E27FC236}">
                <a16:creationId xmlns:a16="http://schemas.microsoft.com/office/drawing/2014/main" id="{92CE05A2-27DE-4191-8A63-5C7C7ACA37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CBD8B083-79E8-44E1-BA43-E993160F02E1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Textplatzhalter 64">
            <a:extLst>
              <a:ext uri="{FF2B5EF4-FFF2-40B4-BE49-F238E27FC236}">
                <a16:creationId xmlns:a16="http://schemas.microsoft.com/office/drawing/2014/main" id="{94E4DAD8-28C4-496D-803F-AF50BFF89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C3B9D07-F821-46AB-95B1-D19222D00FD7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22380010-0050-441D-BA9C-97B5835158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C13F555F-C26E-4B21-A77C-6CA7380155F8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705760C0-8935-4141-9AEE-BB96816B3799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EBE9DAC0-7790-4611-B602-40B3CD18C7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1FBE1EE4-3D10-40E7-9F1E-627A51E59C6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B25E0919-4E1B-4A97-A1C2-6AE7D2A59920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849FBB7D-3378-4F36-B80B-3E0BDCA834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141066E-6566-420D-B6EB-886DF25CCD1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87A742EA-EC3D-47DE-9C2D-533639983C8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846719FD-F8B1-447D-8561-7A1E238E8A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2ABDBC31-5895-4E49-887D-433A43B32DB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AEF4BF1C-C847-48A1-A7BF-3BEE82EF1C59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1CF60061-B6B2-4FE6-9482-278DFD418B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73D29742-39CB-41E5-B346-BADC9743E285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D55A5473-7182-4B24-8843-51E2ADF3D492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204A095A-3A24-4259-92A8-4500898AC0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82971EAD-9159-4D12-8726-4FBE6AFA23F0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D1FF9524-93DA-476B-89EA-9E475617F2D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8DFFD401-DC7D-4F6D-82BF-DC6E357E59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36A6CE9C-ECB8-42E6-B61D-3A0F3C4D7A5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20076CAA-CFEC-4359-9762-07ED0661EE26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91EF761B-D6BF-475C-8903-456E1F0576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13A99B1-6C23-41A6-A82B-0EC01B779471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16CE4EF7-E819-4747-A9E4-8C86F991481E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3B78DE36-86EF-463F-A7E5-0CD3043C9F4D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EAD15804-28A7-4690-889A-7D8A91A7D478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9023C4F7-97EF-4D2F-9223-1AFEE89D9C6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5072DFD-BA29-43BB-A0B1-01F593A0242E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A9C77A6D-E177-4B69-A5A1-6B77E4229F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01274C6-5A42-4082-BC4B-8532BFB4CC40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93" name="Grafik 3">
            <a:extLst>
              <a:ext uri="{FF2B5EF4-FFF2-40B4-BE49-F238E27FC236}">
                <a16:creationId xmlns:a16="http://schemas.microsoft.com/office/drawing/2014/main" id="{7EDB224C-20EA-4E58-9D0D-992C660EA7C3}"/>
              </a:ext>
            </a:extLst>
          </p:cNvPr>
          <p:cNvGrpSpPr/>
          <p:nvPr userDrawn="1"/>
        </p:nvGrpSpPr>
        <p:grpSpPr>
          <a:xfrm>
            <a:off x="510639" y="293688"/>
            <a:ext cx="2594512" cy="327278"/>
            <a:chOff x="2242184" y="2525076"/>
            <a:chExt cx="7709534" cy="972502"/>
          </a:xfrm>
          <a:solidFill>
            <a:schemeClr val="tx1"/>
          </a:solidFill>
        </p:grpSpPr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5F0062D9-7FA7-487E-B266-465DCCF07634}"/>
                </a:ext>
              </a:extLst>
            </p:cNvPr>
            <p:cNvSpPr/>
            <p:nvPr/>
          </p:nvSpPr>
          <p:spPr>
            <a:xfrm>
              <a:off x="2269806" y="2545079"/>
              <a:ext cx="232409" cy="369569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E64F3B7C-CB4A-4496-94EF-731E99CC6D26}"/>
                </a:ext>
              </a:extLst>
            </p:cNvPr>
            <p:cNvSpPr/>
            <p:nvPr/>
          </p:nvSpPr>
          <p:spPr>
            <a:xfrm>
              <a:off x="2538412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BC8F2FE3-8BCF-4388-9D18-C9FDBDA8F54F}"/>
                </a:ext>
              </a:extLst>
            </p:cNvPr>
            <p:cNvSpPr/>
            <p:nvPr/>
          </p:nvSpPr>
          <p:spPr>
            <a:xfrm>
              <a:off x="2743199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DD335225-272F-4571-BDD9-C4D260933D6A}"/>
                </a:ext>
              </a:extLst>
            </p:cNvPr>
            <p:cNvSpPr/>
            <p:nvPr/>
          </p:nvSpPr>
          <p:spPr>
            <a:xfrm>
              <a:off x="2879407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BF69BAD7-575C-4929-A903-11EBC948B0DC}"/>
                </a:ext>
              </a:extLst>
            </p:cNvPr>
            <p:cNvSpPr/>
            <p:nvPr/>
          </p:nvSpPr>
          <p:spPr>
            <a:xfrm>
              <a:off x="317753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FD20AC73-D10C-4D22-8487-42E7948AA409}"/>
                </a:ext>
              </a:extLst>
            </p:cNvPr>
            <p:cNvSpPr/>
            <p:nvPr/>
          </p:nvSpPr>
          <p:spPr>
            <a:xfrm>
              <a:off x="3509009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7C8D9FDD-C5F5-4349-BD5F-D81FB30DB6DE}"/>
                </a:ext>
              </a:extLst>
            </p:cNvPr>
            <p:cNvSpPr/>
            <p:nvPr/>
          </p:nvSpPr>
          <p:spPr>
            <a:xfrm>
              <a:off x="3712844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52F4FC91-2197-434F-A278-42EE431CFCAE}"/>
                </a:ext>
              </a:extLst>
            </p:cNvPr>
            <p:cNvSpPr/>
            <p:nvPr/>
          </p:nvSpPr>
          <p:spPr>
            <a:xfrm>
              <a:off x="3850957" y="2640329"/>
              <a:ext cx="224789" cy="280034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70989457-73C8-4AE9-A3E6-E132F67ADA2C}"/>
                </a:ext>
              </a:extLst>
            </p:cNvPr>
            <p:cNvSpPr/>
            <p:nvPr/>
          </p:nvSpPr>
          <p:spPr>
            <a:xfrm>
              <a:off x="4129087" y="2525076"/>
              <a:ext cx="229552" cy="389572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97405C47-1DB1-40F6-BCEC-9BCDAEC7A2FE}"/>
                </a:ext>
              </a:extLst>
            </p:cNvPr>
            <p:cNvSpPr/>
            <p:nvPr/>
          </p:nvSpPr>
          <p:spPr>
            <a:xfrm>
              <a:off x="4430077" y="2721291"/>
              <a:ext cx="130492" cy="59055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8B65F82E-B0A2-4FE8-850E-F63AE810CA1C}"/>
                </a:ext>
              </a:extLst>
            </p:cNvPr>
            <p:cNvSpPr/>
            <p:nvPr/>
          </p:nvSpPr>
          <p:spPr>
            <a:xfrm>
              <a:off x="4593906" y="2545079"/>
              <a:ext cx="342900" cy="368617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A00446A1-9174-4182-AFBD-F7FDFC75E70F}"/>
                </a:ext>
              </a:extLst>
            </p:cNvPr>
            <p:cNvSpPr/>
            <p:nvPr/>
          </p:nvSpPr>
          <p:spPr>
            <a:xfrm>
              <a:off x="4992052" y="2525076"/>
              <a:ext cx="61912" cy="388620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EBDAA100-7EC2-47E0-8C69-9A45AA444761}"/>
                </a:ext>
              </a:extLst>
            </p:cNvPr>
            <p:cNvSpPr/>
            <p:nvPr/>
          </p:nvSpPr>
          <p:spPr>
            <a:xfrm>
              <a:off x="512063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9F428011-BD3C-4C8D-8D99-4841E1FFC0AF}"/>
                </a:ext>
              </a:extLst>
            </p:cNvPr>
            <p:cNvSpPr/>
            <p:nvPr/>
          </p:nvSpPr>
          <p:spPr>
            <a:xfrm>
              <a:off x="5397817" y="2646997"/>
              <a:ext cx="255269" cy="266700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F6C7C54C-A8CF-4444-AC59-BF72E47F72A6}"/>
                </a:ext>
              </a:extLst>
            </p:cNvPr>
            <p:cNvSpPr/>
            <p:nvPr/>
          </p:nvSpPr>
          <p:spPr>
            <a:xfrm>
              <a:off x="5686407" y="2641281"/>
              <a:ext cx="225759" cy="279082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F50FAB8E-78AE-4621-92B7-50E022AAB55A}"/>
                </a:ext>
              </a:extLst>
            </p:cNvPr>
            <p:cNvSpPr/>
            <p:nvPr/>
          </p:nvSpPr>
          <p:spPr>
            <a:xfrm>
              <a:off x="5991224" y="2641281"/>
              <a:ext cx="229552" cy="27336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AC24D8DA-7994-4FBE-8591-E8A44FF7C7F7}"/>
                </a:ext>
              </a:extLst>
            </p:cNvPr>
            <p:cNvSpPr/>
            <p:nvPr/>
          </p:nvSpPr>
          <p:spPr>
            <a:xfrm>
              <a:off x="628649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C26A421C-A8D4-4825-8BA4-943B818B8D2E}"/>
                </a:ext>
              </a:extLst>
            </p:cNvPr>
            <p:cNvSpPr/>
            <p:nvPr/>
          </p:nvSpPr>
          <p:spPr>
            <a:xfrm>
              <a:off x="660272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022EA131-DFDB-431F-A60F-CCAACE5F8476}"/>
                </a:ext>
              </a:extLst>
            </p:cNvPr>
            <p:cNvSpPr/>
            <p:nvPr/>
          </p:nvSpPr>
          <p:spPr>
            <a:xfrm>
              <a:off x="6916101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75B85351-FC36-4EAA-ADAC-848C5CE8CF20}"/>
                </a:ext>
              </a:extLst>
            </p:cNvPr>
            <p:cNvSpPr/>
            <p:nvPr/>
          </p:nvSpPr>
          <p:spPr>
            <a:xfrm>
              <a:off x="7115174" y="2721291"/>
              <a:ext cx="130492" cy="59055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864D1068-6C88-4E64-9CE8-709F2115AB93}"/>
                </a:ext>
              </a:extLst>
            </p:cNvPr>
            <p:cNvSpPr/>
            <p:nvPr/>
          </p:nvSpPr>
          <p:spPr>
            <a:xfrm>
              <a:off x="7324724" y="2545079"/>
              <a:ext cx="288607" cy="375284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060D30F5-7860-4FEF-9867-6D902CB11985}"/>
                </a:ext>
              </a:extLst>
            </p:cNvPr>
            <p:cNvSpPr/>
            <p:nvPr/>
          </p:nvSpPr>
          <p:spPr>
            <a:xfrm>
              <a:off x="7697151" y="2641281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732D5F25-F623-49DA-B9D2-8BB8C68F24F2}"/>
                </a:ext>
              </a:extLst>
            </p:cNvPr>
            <p:cNvSpPr/>
            <p:nvPr/>
          </p:nvSpPr>
          <p:spPr>
            <a:xfrm>
              <a:off x="7996237" y="2528887"/>
              <a:ext cx="79057" cy="384810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0FAC63F4-9971-49C4-8827-AF6DFF0CACC5}"/>
                </a:ext>
              </a:extLst>
            </p:cNvPr>
            <p:cNvSpPr/>
            <p:nvPr/>
          </p:nvSpPr>
          <p:spPr>
            <a:xfrm>
              <a:off x="8119109" y="2647949"/>
              <a:ext cx="259079" cy="266700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B0C9B571-3A50-4743-B6C5-E6337F5E3872}"/>
                </a:ext>
              </a:extLst>
            </p:cNvPr>
            <p:cNvSpPr/>
            <p:nvPr/>
          </p:nvSpPr>
          <p:spPr>
            <a:xfrm>
              <a:off x="8406764" y="2641281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E454C239-1FB1-4A92-A3A3-00D362D352BB}"/>
                </a:ext>
              </a:extLst>
            </p:cNvPr>
            <p:cNvSpPr/>
            <p:nvPr/>
          </p:nvSpPr>
          <p:spPr>
            <a:xfrm>
              <a:off x="8720137" y="2641039"/>
              <a:ext cx="160019" cy="272657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8B477F16-4711-4484-85E1-93965BBDAEC9}"/>
                </a:ext>
              </a:extLst>
            </p:cNvPr>
            <p:cNvSpPr/>
            <p:nvPr/>
          </p:nvSpPr>
          <p:spPr>
            <a:xfrm>
              <a:off x="8909684" y="2640329"/>
              <a:ext cx="205739" cy="280034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50A65D7A-5744-468F-9625-38183D07B3A0}"/>
                </a:ext>
              </a:extLst>
            </p:cNvPr>
            <p:cNvSpPr/>
            <p:nvPr/>
          </p:nvSpPr>
          <p:spPr>
            <a:xfrm>
              <a:off x="9173526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472308F4-C46D-44F7-A941-546D6F81040E}"/>
                </a:ext>
              </a:extLst>
            </p:cNvPr>
            <p:cNvSpPr/>
            <p:nvPr/>
          </p:nvSpPr>
          <p:spPr>
            <a:xfrm>
              <a:off x="9297351" y="2562224"/>
              <a:ext cx="165735" cy="358139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410975B0-0BB1-4600-901F-1A785AB533DC}"/>
                </a:ext>
              </a:extLst>
            </p:cNvPr>
            <p:cNvSpPr/>
            <p:nvPr/>
          </p:nvSpPr>
          <p:spPr>
            <a:xfrm>
              <a:off x="9511664" y="2533649"/>
              <a:ext cx="225742" cy="386714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5E5E3A78-B400-4E3E-A684-1AF24E10D831}"/>
                </a:ext>
              </a:extLst>
            </p:cNvPr>
            <p:cNvSpPr/>
            <p:nvPr/>
          </p:nvSpPr>
          <p:spPr>
            <a:xfrm>
              <a:off x="9785984" y="2562224"/>
              <a:ext cx="165734" cy="358139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59AC3075-8837-4AFD-8F75-890D1D9AF8CF}"/>
                </a:ext>
              </a:extLst>
            </p:cNvPr>
            <p:cNvSpPr/>
            <p:nvPr/>
          </p:nvSpPr>
          <p:spPr>
            <a:xfrm>
              <a:off x="2242184" y="3122294"/>
              <a:ext cx="275272" cy="368617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6F2E48AF-510F-486C-BDB2-4FA9AE217CDF}"/>
                </a:ext>
              </a:extLst>
            </p:cNvPr>
            <p:cNvSpPr/>
            <p:nvPr/>
          </p:nvSpPr>
          <p:spPr>
            <a:xfrm>
              <a:off x="2519362" y="3217544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3B965C2F-CC59-477C-B69E-2D51A0CDD5D4}"/>
                </a:ext>
              </a:extLst>
            </p:cNvPr>
            <p:cNvSpPr/>
            <p:nvPr/>
          </p:nvSpPr>
          <p:spPr>
            <a:xfrm>
              <a:off x="2816541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0A9408CB-7970-4EA5-8BBC-971D93830404}"/>
                </a:ext>
              </a:extLst>
            </p:cNvPr>
            <p:cNvSpPr/>
            <p:nvPr/>
          </p:nvSpPr>
          <p:spPr>
            <a:xfrm>
              <a:off x="3095624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F9118195-76D4-4209-ACC9-AFF1E0377B21}"/>
                </a:ext>
              </a:extLst>
            </p:cNvPr>
            <p:cNvSpPr/>
            <p:nvPr/>
          </p:nvSpPr>
          <p:spPr>
            <a:xfrm>
              <a:off x="3404234" y="3217544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790E8F94-9DF5-4633-A4DA-1E970ED17EF0}"/>
                </a:ext>
              </a:extLst>
            </p:cNvPr>
            <p:cNvSpPr/>
            <p:nvPr/>
          </p:nvSpPr>
          <p:spPr>
            <a:xfrm>
              <a:off x="3703319" y="3105149"/>
              <a:ext cx="79057" cy="384809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8CB1B880-DFBA-47FA-A0D1-80F79DCEF058}"/>
                </a:ext>
              </a:extLst>
            </p:cNvPr>
            <p:cNvSpPr/>
            <p:nvPr/>
          </p:nvSpPr>
          <p:spPr>
            <a:xfrm>
              <a:off x="3830954" y="3216591"/>
              <a:ext cx="205740" cy="280035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7F7BC3AF-0B66-4B22-B031-DE626CAAD637}"/>
                </a:ext>
              </a:extLst>
            </p:cNvPr>
            <p:cNvSpPr/>
            <p:nvPr/>
          </p:nvSpPr>
          <p:spPr>
            <a:xfrm>
              <a:off x="4087177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4A283BC6-ABA7-4329-B3E5-10C461ACE247}"/>
                </a:ext>
              </a:extLst>
            </p:cNvPr>
            <p:cNvSpPr/>
            <p:nvPr/>
          </p:nvSpPr>
          <p:spPr>
            <a:xfrm>
              <a:off x="4366259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D6ECD116-CF25-4465-B5AC-8F2569E130E0}"/>
                </a:ext>
              </a:extLst>
            </p:cNvPr>
            <p:cNvSpPr/>
            <p:nvPr/>
          </p:nvSpPr>
          <p:spPr>
            <a:xfrm>
              <a:off x="4659629" y="3217544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AE34A90A-432D-4C60-9F16-7923D1D0B494}"/>
                </a:ext>
              </a:extLst>
            </p:cNvPr>
            <p:cNvSpPr/>
            <p:nvPr/>
          </p:nvSpPr>
          <p:spPr>
            <a:xfrm>
              <a:off x="5130164" y="3122294"/>
              <a:ext cx="231457" cy="368617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9B854A39-3934-43E9-8CFE-175EC7FE0A9C}"/>
                </a:ext>
              </a:extLst>
            </p:cNvPr>
            <p:cNvSpPr/>
            <p:nvPr/>
          </p:nvSpPr>
          <p:spPr>
            <a:xfrm>
              <a:off x="5373052" y="3217544"/>
              <a:ext cx="226694" cy="279082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53C14EFA-5A1A-4D01-9767-9A186FA29B5B}"/>
                </a:ext>
              </a:extLst>
            </p:cNvPr>
            <p:cNvSpPr/>
            <p:nvPr/>
          </p:nvSpPr>
          <p:spPr>
            <a:xfrm>
              <a:off x="5678804" y="3101339"/>
              <a:ext cx="234314" cy="389572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F69D2715-AF0E-46E1-8FF2-F91E9406D07D}"/>
                </a:ext>
              </a:extLst>
            </p:cNvPr>
            <p:cNvSpPr/>
            <p:nvPr/>
          </p:nvSpPr>
          <p:spPr>
            <a:xfrm>
              <a:off x="5958839" y="3224212"/>
              <a:ext cx="229552" cy="27336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59E0035D-2A73-49EA-B365-FBBEE42775B2}"/>
                </a:ext>
              </a:extLst>
            </p:cNvPr>
            <p:cNvSpPr/>
            <p:nvPr/>
          </p:nvSpPr>
          <p:spPr>
            <a:xfrm>
              <a:off x="6268402" y="3100387"/>
              <a:ext cx="61912" cy="389572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C8BFC058-3B6C-4338-940F-5C6277708C38}"/>
                </a:ext>
              </a:extLst>
            </p:cNvPr>
            <p:cNvSpPr/>
            <p:nvPr/>
          </p:nvSpPr>
          <p:spPr>
            <a:xfrm>
              <a:off x="6385559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1367B7B8-EDCE-43FA-BEAF-423CF7A90572}"/>
                </a:ext>
              </a:extLst>
            </p:cNvPr>
            <p:cNvSpPr/>
            <p:nvPr/>
          </p:nvSpPr>
          <p:spPr>
            <a:xfrm>
              <a:off x="6599871" y="3109912"/>
              <a:ext cx="225742" cy="386715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E97F9C3D-43CA-488F-B0D8-FAC6A2FE2AD1}"/>
                </a:ext>
              </a:extLst>
            </p:cNvPr>
            <p:cNvSpPr/>
            <p:nvPr/>
          </p:nvSpPr>
          <p:spPr>
            <a:xfrm>
              <a:off x="6874192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524880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719982" indent="-719982">
              <a:defRPr/>
            </a:lvl1pPr>
            <a:lvl2pPr marL="1439964" indent="-719982">
              <a:buFontTx/>
              <a:buNone/>
              <a:defRPr/>
            </a:lvl2pPr>
            <a:lvl3pPr marL="2159946" indent="-719982">
              <a:buFontTx/>
              <a:buNone/>
              <a:defRPr/>
            </a:lvl3pPr>
            <a:lvl4pPr>
              <a:buFontTx/>
              <a:buNone/>
              <a:defRPr/>
            </a:lvl4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5F318C-DCC5-417B-875E-41DB07155D9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E6537-B15F-46DE-AF0D-F5A7396DDD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4BD9B-8427-4261-A43B-C244DB25DB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918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21" name="Bildplatzhalter 6">
            <a:extLst>
              <a:ext uri="{FF2B5EF4-FFF2-40B4-BE49-F238E27FC236}">
                <a16:creationId xmlns:a16="http://schemas.microsoft.com/office/drawing/2014/main" id="{8F4DFED6-EBAA-4D0C-A5C6-CD2902883FB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5D3C98-AF8F-400F-858D-1D6CD4B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E94ED47E-AE0F-46CF-A861-AA42DCC173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3F748-9269-4A9B-A1AA-C254AD533D6E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011C39-25BE-4B0A-BF0D-C6E0F9DEF667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1B4B8-19B1-441A-96FF-B61A04637394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59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6693D0-3C06-4D7E-8B17-3ECD0CA27644}"/>
              </a:ext>
            </a:extLst>
          </p:cNvPr>
          <p:cNvSpPr/>
          <p:nvPr userDrawn="1"/>
        </p:nvSpPr>
        <p:spPr>
          <a:xfrm>
            <a:off x="499267" y="1552576"/>
            <a:ext cx="5577683" cy="4210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21" name="Bildplatzhalter 6">
            <a:extLst>
              <a:ext uri="{FF2B5EF4-FFF2-40B4-BE49-F238E27FC236}">
                <a16:creationId xmlns:a16="http://schemas.microsoft.com/office/drawing/2014/main" id="{8F4DFED6-EBAA-4D0C-A5C6-CD2902883FB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5D3C98-AF8F-400F-858D-1D6CD4B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E94ED47E-AE0F-46CF-A861-AA42DCC173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C46A1-A8CD-4821-BBBB-D92F186F8C77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D2F94-9EC3-4D12-9FB7-0378B13EF629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233DE1-624C-43E2-8B2A-BC05A9D250F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013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1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E018398-7CD7-46B5-BCD5-9BB0CE79C5C3}"/>
              </a:ext>
            </a:extLst>
          </p:cNvPr>
          <p:cNvSpPr/>
          <p:nvPr userDrawn="1"/>
        </p:nvSpPr>
        <p:spPr>
          <a:xfrm>
            <a:off x="499266" y="2275208"/>
            <a:ext cx="5577683" cy="4210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21" name="Bildplatzhalter 6">
            <a:extLst>
              <a:ext uri="{FF2B5EF4-FFF2-40B4-BE49-F238E27FC236}">
                <a16:creationId xmlns:a16="http://schemas.microsoft.com/office/drawing/2014/main" id="{8F4DFED6-EBAA-4D0C-A5C6-CD2902883FB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5D3C98-AF8F-400F-858D-1D6CD4B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E94ED47E-AE0F-46CF-A861-AA42DCC173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D9EDBB5-3586-462E-94BC-4DD0CBF56618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3086F84-9A9D-4755-8414-1A1100A339A0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D0FDBE-06C8-4AD3-846F-5F199DF31235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77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FA0688D-0622-43EE-AB64-F126FBFD00B4}"/>
              </a:ext>
            </a:extLst>
          </p:cNvPr>
          <p:cNvSpPr/>
          <p:nvPr userDrawn="1"/>
        </p:nvSpPr>
        <p:spPr>
          <a:xfrm>
            <a:off x="499265" y="3006463"/>
            <a:ext cx="5577683" cy="4210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21" name="Bildplatzhalter 6">
            <a:extLst>
              <a:ext uri="{FF2B5EF4-FFF2-40B4-BE49-F238E27FC236}">
                <a16:creationId xmlns:a16="http://schemas.microsoft.com/office/drawing/2014/main" id="{8F4DFED6-EBAA-4D0C-A5C6-CD2902883FB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5D3C98-AF8F-400F-858D-1D6CD4B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E94ED47E-AE0F-46CF-A861-AA42DCC173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C54D4A-F97A-4197-A09F-1C6C5CA3E64F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9D4B3-B912-4CE9-866A-16726433668F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6EB9D-1316-40DF-A985-74149668EB5C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199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1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55ED8E1-BF35-4E10-8D70-45ECA8567F80}"/>
              </a:ext>
            </a:extLst>
          </p:cNvPr>
          <p:cNvSpPr/>
          <p:nvPr userDrawn="1"/>
        </p:nvSpPr>
        <p:spPr>
          <a:xfrm>
            <a:off x="499264" y="3737118"/>
            <a:ext cx="5577683" cy="4210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21" name="Bildplatzhalter 6">
            <a:extLst>
              <a:ext uri="{FF2B5EF4-FFF2-40B4-BE49-F238E27FC236}">
                <a16:creationId xmlns:a16="http://schemas.microsoft.com/office/drawing/2014/main" id="{8F4DFED6-EBAA-4D0C-A5C6-CD2902883FB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5D3C98-AF8F-400F-858D-1D6CD4B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E94ED47E-AE0F-46CF-A861-AA42DCC173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A86DA-D1D8-4E18-98CA-F0B3EC98F77F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12D5C-1A5C-4E1B-BFAF-8B13CB2F1681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68A71A-2C42-440D-B4C1-9B977BF183F4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298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_1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369D60B0-F46D-4DCF-87F7-4FDCE224D08E}"/>
              </a:ext>
            </a:extLst>
          </p:cNvPr>
          <p:cNvSpPr/>
          <p:nvPr userDrawn="1"/>
        </p:nvSpPr>
        <p:spPr>
          <a:xfrm>
            <a:off x="499263" y="4467083"/>
            <a:ext cx="5577683" cy="4210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21" name="Bildplatzhalter 6">
            <a:extLst>
              <a:ext uri="{FF2B5EF4-FFF2-40B4-BE49-F238E27FC236}">
                <a16:creationId xmlns:a16="http://schemas.microsoft.com/office/drawing/2014/main" id="{8F4DFED6-EBAA-4D0C-A5C6-CD2902883FB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5D3C98-AF8F-400F-858D-1D6CD4B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E94ED47E-AE0F-46CF-A861-AA42DCC173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E3065-F723-4515-B70C-73514597A8C0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A460C-578A-44DB-AA7F-558DDFB04973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B47F2-3FD7-4D3F-8C31-336C943E19E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91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genda_1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91EF476-1981-4F13-B82B-C335128EFA6B}"/>
              </a:ext>
            </a:extLst>
          </p:cNvPr>
          <p:cNvSpPr/>
          <p:nvPr userDrawn="1"/>
        </p:nvSpPr>
        <p:spPr>
          <a:xfrm>
            <a:off x="499263" y="5171417"/>
            <a:ext cx="5577683" cy="4210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21" name="Bildplatzhalter 6">
            <a:extLst>
              <a:ext uri="{FF2B5EF4-FFF2-40B4-BE49-F238E27FC236}">
                <a16:creationId xmlns:a16="http://schemas.microsoft.com/office/drawing/2014/main" id="{8F4DFED6-EBAA-4D0C-A5C6-CD2902883FB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5D3C98-AF8F-400F-858D-1D6CD4B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E94ED47E-AE0F-46CF-A861-AA42DCC173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920C8-CA43-4CA7-A05A-01956B1C3D59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A1FC4-9FC8-45FE-BCA3-3341E34BD23C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69533-DEC3-4DF8-AC41-DFCAE6D36FF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509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999BA3-562C-4E45-8F3B-A023F45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581D5-332D-4C8E-AF45-43F518A6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6"/>
            <a:ext cx="1115774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440FC-859D-4521-8908-A802F3E53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12305" y="6634666"/>
            <a:ext cx="554639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FAUSans Office" panose="020B0504010101010104" pitchFamily="34" charset="0"/>
                <a:cs typeface="FAUSans Office" panose="020B0504010101010104" pitchFamily="34" charset="0"/>
              </a:defRPr>
            </a:lvl1pPr>
          </a:lstStyle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C6C66-9703-4B53-BAF2-1F89587F3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8318" y="6634666"/>
            <a:ext cx="557768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  <a:latin typeface="FAUSans Office" panose="020B0504010101010104" pitchFamily="34" charset="0"/>
                <a:cs typeface="FAUSans Office" panose="020B0504010101010104" pitchFamily="34" charset="0"/>
              </a:defRPr>
            </a:lvl1pPr>
          </a:lstStyle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FAB54-E254-4FCB-BB98-1E4D5A6D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6220" y="6634666"/>
            <a:ext cx="129843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FAUSans Office" panose="020B0504010101010104" pitchFamily="34" charset="0"/>
                <a:cs typeface="FAUSans Office" panose="020B0504010101010104" pitchFamily="34" charset="0"/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EA0DE-CCA1-4795-BE19-74C50E90E6A6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0272FF-60F7-4AF4-9CD6-0A04080EA9B4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94ED806-CB19-40CC-A79A-590CC1E2001C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4AAF1C65-9B2D-4CC2-AC17-D265DC4D73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1A82F2D7-59C8-4661-B851-DC008AA6297D}"/>
                </a:ext>
              </a:extLst>
            </p:cNvPr>
            <p:cNvSpPr txBox="1"/>
            <p:nvPr userDrawn="1"/>
          </p:nvSpPr>
          <p:spPr>
            <a:xfrm>
              <a:off x="-103720" y="2711163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08,70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11FD6C4-2ACB-4F36-A3BA-68BAE793E096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79170BC-C4E0-4FC8-93EA-CB17C93272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CF57888-5707-459D-94AC-235CE0EBEDDC}"/>
                </a:ext>
              </a:extLst>
            </p:cNvPr>
            <p:cNvSpPr txBox="1"/>
            <p:nvPr userDrawn="1"/>
          </p:nvSpPr>
          <p:spPr>
            <a:xfrm>
              <a:off x="-103718" y="2711163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06,00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03014F4-59EC-4961-A29D-259A33C423B3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D8E14DC-3898-4BA1-91EA-46ADC917A5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61BB5C6B-8FE1-44A4-AE66-C1DB01AE301C}"/>
                </a:ext>
              </a:extLst>
            </p:cNvPr>
            <p:cNvSpPr txBox="1"/>
            <p:nvPr userDrawn="1"/>
          </p:nvSpPr>
          <p:spPr>
            <a:xfrm>
              <a:off x="-103718" y="2711163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05,00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9991022-C87B-4402-BF68-CD3ED59D5D85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39873FE-8996-424A-94FE-EEEEC0A7B6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A04C5416-0A35-4C8C-8975-2F5057F69C48}"/>
                </a:ext>
              </a:extLst>
            </p:cNvPr>
            <p:cNvSpPr txBox="1"/>
            <p:nvPr userDrawn="1"/>
          </p:nvSpPr>
          <p:spPr>
            <a:xfrm>
              <a:off x="-103718" y="2711163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00,00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F9A881D-D6E0-4814-9AA3-AAF6697A620E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ECA5DFD-01F8-49BC-9DE9-EE577F9B40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348451A-09A8-4D76-AA86-13CB9E640770}"/>
                </a:ext>
              </a:extLst>
            </p:cNvPr>
            <p:cNvSpPr txBox="1"/>
            <p:nvPr userDrawn="1"/>
          </p:nvSpPr>
          <p:spPr>
            <a:xfrm>
              <a:off x="-103717" y="2711163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07,70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24DF2EB-9047-4DDA-A12A-4BAC4962F78F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690A038D-AD14-4251-A0A9-22A5F6713B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9E3D1027-C73A-4F88-AB8D-55680AB053E7}"/>
                </a:ext>
              </a:extLst>
            </p:cNvPr>
            <p:cNvSpPr txBox="1"/>
            <p:nvPr userDrawn="1"/>
          </p:nvSpPr>
          <p:spPr>
            <a:xfrm>
              <a:off x="-103716" y="2711163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08,90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6244944-3F97-4474-9D4A-3D31BFBC3DF9}"/>
              </a:ext>
            </a:extLst>
          </p:cNvPr>
          <p:cNvGrpSpPr/>
          <p:nvPr userDrawn="1"/>
        </p:nvGrpSpPr>
        <p:grpSpPr>
          <a:xfrm rot="16200000">
            <a:off x="281980" y="-298799"/>
            <a:ext cx="333375" cy="136134"/>
            <a:chOff x="-133350" y="2711841"/>
            <a:chExt cx="333375" cy="136134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97182CE3-E874-4552-B5B3-4076C99089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FE6B92B-AC01-4482-A6E7-400EF0E7F9ED}"/>
                </a:ext>
              </a:extLst>
            </p:cNvPr>
            <p:cNvSpPr txBox="1"/>
            <p:nvPr userDrawn="1"/>
          </p:nvSpPr>
          <p:spPr>
            <a:xfrm>
              <a:off x="-103721" y="2711841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15,50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EC5B3E5-86C1-4027-A74F-789345DFA684}"/>
              </a:ext>
            </a:extLst>
          </p:cNvPr>
          <p:cNvGrpSpPr/>
          <p:nvPr userDrawn="1"/>
        </p:nvGrpSpPr>
        <p:grpSpPr>
          <a:xfrm rot="16200000">
            <a:off x="5753300" y="-298799"/>
            <a:ext cx="333375" cy="136130"/>
            <a:chOff x="-133350" y="2711845"/>
            <a:chExt cx="333375" cy="136130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7B62256D-25C9-4899-8A3A-7970EB4706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29A2699B-FFE8-4320-BD7A-68D214D9A58B}"/>
                </a:ext>
              </a:extLst>
            </p:cNvPr>
            <p:cNvSpPr txBox="1"/>
            <p:nvPr userDrawn="1"/>
          </p:nvSpPr>
          <p:spPr>
            <a:xfrm>
              <a:off x="-103717" y="2711845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00,30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1A9EBBA-C118-4592-8B41-99FA797C19C4}"/>
              </a:ext>
            </a:extLst>
          </p:cNvPr>
          <p:cNvGrpSpPr/>
          <p:nvPr userDrawn="1"/>
        </p:nvGrpSpPr>
        <p:grpSpPr>
          <a:xfrm>
            <a:off x="6203951" y="-397424"/>
            <a:ext cx="124232" cy="333375"/>
            <a:chOff x="6416681" y="-397424"/>
            <a:chExt cx="124232" cy="333375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45C123C4-4121-4372-95DF-DC232FC6A3E1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10C304B0-38F3-48B3-A23F-BE3EEAF774D6}"/>
                </a:ext>
              </a:extLst>
            </p:cNvPr>
            <p:cNvSpPr txBox="1"/>
            <p:nvPr userDrawn="1"/>
          </p:nvSpPr>
          <p:spPr>
            <a:xfrm rot="16200000">
              <a:off x="6342076" y="-292518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00,30</a:t>
              </a:r>
            </a:p>
          </p:txBody>
        </p:sp>
      </p:grp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EA609601-D94C-4D05-A7EF-EBA9D6ACA00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2CEB042-C849-4BE4-A0F0-03828777E713}"/>
              </a:ext>
            </a:extLst>
          </p:cNvPr>
          <p:cNvGrpSpPr/>
          <p:nvPr userDrawn="1"/>
        </p:nvGrpSpPr>
        <p:grpSpPr>
          <a:xfrm rot="16200000">
            <a:off x="11447662" y="-298802"/>
            <a:ext cx="333375" cy="136126"/>
            <a:chOff x="-133350" y="2711849"/>
            <a:chExt cx="333375" cy="136126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A58E387D-7C2C-4001-94B6-8372A7A130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9EC0E69-66B7-4E97-B0AC-9CFA0DDEC604}"/>
                </a:ext>
              </a:extLst>
            </p:cNvPr>
            <p:cNvSpPr txBox="1"/>
            <p:nvPr userDrawn="1"/>
          </p:nvSpPr>
          <p:spPr>
            <a:xfrm>
              <a:off x="-103714" y="2711849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15,50</a:t>
              </a:r>
            </a:p>
          </p:txBody>
        </p:sp>
      </p:grp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14D59EEC-E0BA-43F5-BBC0-E623BF3D0A64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31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82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3"/>
          </a:solidFill>
          <a:latin typeface="FAUSans Office" panose="020B0504010101010104" pitchFamily="34" charset="0"/>
          <a:ea typeface="+mj-ea"/>
          <a:cs typeface="FAUSans Office" panose="020B05040101010101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FAUSans Office" panose="020B0504010101010104" pitchFamily="34" charset="0"/>
          <a:ea typeface="+mn-ea"/>
          <a:cs typeface="FAUSans Office" panose="020B0504010101010104" pitchFamily="34" charset="0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FAUSans Office" panose="020B0504010101010104" pitchFamily="34" charset="0"/>
          <a:ea typeface="+mn-ea"/>
          <a:cs typeface="FAUSans Office" panose="020B0504010101010104" pitchFamily="34" charset="0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FAUSans Office" panose="020B0504010101010104" pitchFamily="34" charset="0"/>
          <a:ea typeface="+mn-ea"/>
          <a:cs typeface="FAUSans Office" panose="020B0504010101010104" pitchFamily="34" charset="0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FAUSans Office" panose="020B0504010101010104" pitchFamily="34" charset="0"/>
          <a:ea typeface="+mn-ea"/>
          <a:cs typeface="FAUSans Office" panose="020B0504010101010104" pitchFamily="34" charset="0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FAUSans Office" panose="020B0504010101010104" pitchFamily="34" charset="0"/>
          <a:ea typeface="+mn-ea"/>
          <a:cs typeface="FAUSans Office" panose="020B0504010101010104" pitchFamily="34" charset="0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FAUSans Office" panose="020B0504010101010104" pitchFamily="34" charset="0"/>
          <a:ea typeface="+mn-ea"/>
          <a:cs typeface="FAUSans Office" panose="020B0504010101010104" pitchFamily="34" charset="0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FAUSans Office" panose="020B0504010101010104" pitchFamily="34" charset="0"/>
          <a:ea typeface="+mn-ea"/>
          <a:cs typeface="FAUSans Office" panose="020B0504010101010104" pitchFamily="34" charset="0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FAUSans Office" panose="020B0504010101010104" pitchFamily="34" charset="0"/>
          <a:ea typeface="+mn-ea"/>
          <a:cs typeface="FAUSans Office" panose="020B0504010101010104" pitchFamily="34" charset="0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FAUSans Office" panose="020B0504010101010104" pitchFamily="34" charset="0"/>
          <a:ea typeface="+mn-ea"/>
          <a:cs typeface="FAUSans Office" panose="020B0504010101010104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5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orient="horz" pos="4178">
          <p15:clr>
            <a:srgbClr val="F26B43"/>
          </p15:clr>
        </p15:guide>
        <p15:guide id="10" pos="3908">
          <p15:clr>
            <a:srgbClr val="F26B43"/>
          </p15:clr>
        </p15:guide>
        <p15:guide id="11" pos="37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platzhalter 13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02E97C76-A4DB-4E4D-BDE5-C46A0BB87C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5" b="11875"/>
          <a:stretch>
            <a:fillRect/>
          </a:stretch>
        </p:blipFill>
        <p:spPr/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B19DF95-D0DC-403C-8DA6-0ED3DF8165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628775"/>
            <a:ext cx="12192000" cy="52292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F67DDAB-A029-4F51-840C-C39A868C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656556"/>
            <a:ext cx="6685613" cy="2139688"/>
          </a:xfrm>
        </p:spPr>
        <p:txBody>
          <a:bodyPr/>
          <a:lstStyle/>
          <a:p>
            <a:r>
              <a:rPr lang="en-US" sz="4800" dirty="0">
                <a:latin typeface="FAUSans Office" panose="020B0504010101010104" pitchFamily="34" charset="0"/>
                <a:cs typeface="FAUSans Office" panose="020B0504010101010104" pitchFamily="34" charset="0"/>
              </a:rPr>
              <a:t>HRI interface comparisons</a:t>
            </a:r>
            <a:br>
              <a:rPr lang="en-US" sz="4800" dirty="0">
                <a:latin typeface="FAUSans Office" panose="020B0504010101010104" pitchFamily="34" charset="0"/>
                <a:cs typeface="FAUSans Office" panose="020B0504010101010104" pitchFamily="34" charset="0"/>
              </a:rPr>
            </a:br>
            <a:r>
              <a:rPr lang="en-US" sz="4800" dirty="0">
                <a:latin typeface="FAUSans Office" panose="020B0504010101010104" pitchFamily="34" charset="0"/>
                <a:cs typeface="FAUSans Office" panose="020B0504010101010104" pitchFamily="34" charset="0"/>
              </a:rPr>
              <a:t>(VR, AR, bio-signal-based)</a:t>
            </a:r>
            <a:br>
              <a:rPr lang="de-DE" sz="5400" dirty="0">
                <a:latin typeface="FAUSans Office" panose="020B0504010101010104" pitchFamily="34" charset="0"/>
                <a:cs typeface="FAUSans Office" panose="020B0504010101010104" pitchFamily="34" charset="0"/>
              </a:rPr>
            </a:br>
            <a:r>
              <a:rPr lang="de-DE" sz="3200" dirty="0">
                <a:latin typeface="FAUSans Office" panose="020B0504010101010104" pitchFamily="34" charset="0"/>
                <a:cs typeface="FAUSans Office" panose="020B0504010101010104" pitchFamily="34" charset="0"/>
              </a:rPr>
              <a:t>Sebastian Hirt</a:t>
            </a:r>
            <a:endParaRPr lang="de-DE" sz="5400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545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CB65618-0608-6269-6506-88C51E4DC8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Classification of left- and right-hand gestures</a:t>
            </a:r>
            <a:br>
              <a:rPr lang="en-US" sz="2000" dirty="0"/>
            </a:br>
            <a:r>
              <a:rPr lang="en-US" sz="2000" dirty="0"/>
              <a:t>via muscle signals (EMG)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Error recognition through brain function (EEG)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Combination in hybrid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Tested on 7 subjects (plug and play) to reduce</a:t>
            </a:r>
            <a:br>
              <a:rPr lang="en-US" sz="2000" dirty="0"/>
            </a:br>
            <a:r>
              <a:rPr lang="en-US" sz="2000" dirty="0"/>
              <a:t>barrier of entry for new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Shows potential, but more training data needed</a:t>
            </a:r>
            <a:br>
              <a:rPr lang="en-US" sz="2000" dirty="0"/>
            </a:br>
            <a:r>
              <a:rPr lang="en-US" sz="2000" dirty="0"/>
              <a:t>for higher reliability</a:t>
            </a:r>
          </a:p>
          <a:p>
            <a:endParaRPr lang="en-US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5182586-A6DD-F245-14EA-F008128E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Example for </a:t>
            </a:r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bio-signal-based</a:t>
            </a:r>
            <a:endParaRPr lang="en-US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5E8C1F88-7365-A62B-203E-E9106BE6789B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BE831F8-2398-E913-1E30-1D5F78C423D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528093"/>
          </a:xfrm>
        </p:spPr>
        <p:txBody>
          <a:bodyPr/>
          <a:lstStyle/>
          <a:p>
            <a:r>
              <a:rPr lang="en-US" dirty="0"/>
              <a:t>Plug-and-play supervisory control using muscle and brain signals for real-time gesture and error detection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FF89EA9-6F99-7633-7680-7EC9EF7EE6F8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05D07C-3F93-E89C-89C3-7C448D7E3E70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9FF6317-4933-800C-04D4-F0AB429746FD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214B216-A328-448D-09F7-8F92083DD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800" y="1577142"/>
            <a:ext cx="6219912" cy="4464916"/>
          </a:xfrm>
          <a:prstGeom prst="rect">
            <a:avLst/>
          </a:prstGeom>
        </p:spPr>
      </p:pic>
      <p:sp>
        <p:nvSpPr>
          <p:cNvPr id="9" name="Rectangle 17">
            <a:extLst>
              <a:ext uri="{FF2B5EF4-FFF2-40B4-BE49-F238E27FC236}">
                <a16:creationId xmlns:a16="http://schemas.microsoft.com/office/drawing/2014/main" id="{30D78962-C7B3-6958-7385-7A3220109F7F}"/>
              </a:ext>
            </a:extLst>
          </p:cNvPr>
          <p:cNvSpPr/>
          <p:nvPr/>
        </p:nvSpPr>
        <p:spPr>
          <a:xfrm>
            <a:off x="8341605" y="6107530"/>
            <a:ext cx="127150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00" dirty="0">
                <a:latin typeface="FAUSans Office" panose="020B0504010101010104" pitchFamily="34" charset="0"/>
                <a:cs typeface="FAUSans Office" panose="020B0504010101010104" pitchFamily="34" charset="0"/>
              </a:rPr>
              <a:t>(</a:t>
            </a:r>
            <a:r>
              <a:rPr lang="en-IN" sz="900" dirty="0" err="1"/>
              <a:t>DelPreto</a:t>
            </a:r>
            <a:r>
              <a:rPr lang="en-IN" sz="900" dirty="0"/>
              <a:t> et al.</a:t>
            </a:r>
            <a:r>
              <a:rPr lang="en-IN" sz="900" dirty="0">
                <a:latin typeface="FAUSans Office" panose="020B0504010101010104" pitchFamily="34" charset="0"/>
                <a:cs typeface="FAUSans Office" panose="020B0504010101010104" pitchFamily="34" charset="0"/>
              </a:rPr>
              <a:t>, 2020)</a:t>
            </a:r>
            <a:endParaRPr lang="en-US" sz="900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389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C5490-27F8-F249-46EB-A8003FFEDC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examples for VR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A463F-27EC-878F-9B27-8887A0EA07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A4A9D-D4E6-9076-0C26-9F631552BE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Comparison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68B564-5615-8939-AC77-D594C5AF0F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7D1620-658F-18E4-924F-86E7DDE681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 for AR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4E0454-6986-AF36-9BA7-D31CB1B353E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D44EC6-E176-58CE-71D1-6413518E5A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 for bio-signal-based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1BBA01-F1A3-2F2B-3BF9-1DE78559EA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C5122D9-1BAD-9B8B-5D63-66889176FF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What is the best path forward?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AC8CF7-157A-18E9-77CE-3DF82468AD9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0482E1B-B764-3CE2-6386-ADEE7788AA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Why compare?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E4D4542-7F4E-CE32-809B-91E385B6F8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87B6A66-8432-C2A8-A685-9AC6C965A3E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5925A8A5-2093-199C-2E33-05370991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168F6D4-6522-4961-307D-298939A2F05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572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37818467-E780-E23D-CB98-8A1BFC581EC6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FBCCC14-5DE4-B328-5CD2-596EB3B934AE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6892972-0951-BBEE-03B3-7259A0D8184B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7277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4EBC92-9485-4AD1-A5F3-18B0D38CF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>
            <a:normAutofit/>
          </a:bodyPr>
          <a:lstStyle/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VR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Teleoperation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Swarm control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AR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Display important robot information</a:t>
            </a:r>
            <a:br>
              <a:rPr lang="en-US" sz="1800" dirty="0"/>
            </a:br>
            <a:r>
              <a:rPr lang="en-US" sz="1800" dirty="0"/>
              <a:t>(range of motion/wear and tear)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Bio-signal-based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Control robot with mind (EEG) or muscles (EMG)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645750" lvl="2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5842DB-93AD-4056-96F1-909A4381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comparison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90DBF-B16D-40BE-931A-FD4DC3A08B7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57250"/>
          </a:xfrm>
        </p:spPr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78B275-F296-481F-9837-EE912FA2FD73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D95939-77F5-4D62-8459-A49A6E8F5D8D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8F5C5E-E6A8-4D90-8FFC-3002373271A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F87DE4-47E0-9942-8B9B-7696C44E8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807" y="1378739"/>
            <a:ext cx="2989789" cy="45696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6A45C9-478D-8780-6C76-C03C1DDAC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062" y="2641471"/>
            <a:ext cx="2735711" cy="2044156"/>
          </a:xfrm>
          <a:prstGeom prst="rect">
            <a:avLst/>
          </a:prstGeom>
        </p:spPr>
      </p:pic>
      <p:sp>
        <p:nvSpPr>
          <p:cNvPr id="12" name="Rectangle 17">
            <a:extLst>
              <a:ext uri="{FF2B5EF4-FFF2-40B4-BE49-F238E27FC236}">
                <a16:creationId xmlns:a16="http://schemas.microsoft.com/office/drawing/2014/main" id="{E91AD561-6825-F359-E05A-D56F4E8A23C8}"/>
              </a:ext>
            </a:extLst>
          </p:cNvPr>
          <p:cNvSpPr/>
          <p:nvPr/>
        </p:nvSpPr>
        <p:spPr>
          <a:xfrm>
            <a:off x="9928110" y="4707212"/>
            <a:ext cx="111761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00" dirty="0">
                <a:latin typeface="FAUSans Office" panose="020B0504010101010104" pitchFamily="34" charset="0"/>
                <a:cs typeface="FAUSans Office" panose="020B0504010101010104" pitchFamily="34" charset="0"/>
              </a:rPr>
              <a:t>(</a:t>
            </a:r>
            <a:r>
              <a:rPr lang="en-IN" sz="900" dirty="0"/>
              <a:t>Frank et al.</a:t>
            </a:r>
            <a:r>
              <a:rPr lang="en-IN" sz="900" dirty="0">
                <a:latin typeface="FAUSans Office" panose="020B0504010101010104" pitchFamily="34" charset="0"/>
                <a:cs typeface="FAUSans Office" panose="020B0504010101010104" pitchFamily="34" charset="0"/>
              </a:rPr>
              <a:t>, 2017)</a:t>
            </a:r>
            <a:endParaRPr lang="en-US" sz="900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E5495787-0670-8A79-D6AD-61097F9E7C55}"/>
              </a:ext>
            </a:extLst>
          </p:cNvPr>
          <p:cNvSpPr/>
          <p:nvPr/>
        </p:nvSpPr>
        <p:spPr>
          <a:xfrm>
            <a:off x="6794276" y="5969943"/>
            <a:ext cx="113685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00" dirty="0">
                <a:latin typeface="FAUSans Office" panose="020B0504010101010104" pitchFamily="34" charset="0"/>
                <a:cs typeface="FAUSans Office" panose="020B0504010101010104" pitchFamily="34" charset="0"/>
              </a:rPr>
              <a:t>(</a:t>
            </a:r>
            <a:r>
              <a:rPr lang="en-IN" sz="900" dirty="0"/>
              <a:t>Lipton et al.</a:t>
            </a:r>
            <a:r>
              <a:rPr lang="en-IN" sz="900" dirty="0">
                <a:latin typeface="FAUSans Office" panose="020B0504010101010104" pitchFamily="34" charset="0"/>
                <a:cs typeface="FAUSans Office" panose="020B0504010101010104" pitchFamily="34" charset="0"/>
              </a:rPr>
              <a:t>, 2017)</a:t>
            </a:r>
            <a:endParaRPr lang="en-US" sz="900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409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4EBC92-9485-4AD1-A5F3-18B0D38CF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>
            <a:normAutofit/>
          </a:bodyPr>
          <a:lstStyle/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VR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Meta Quest 2/Pro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Valve Index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AR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Tablet/Smartphone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Google Glasses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Bio-signal-based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Wrist band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Electrode hat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5842DB-93AD-4056-96F1-909A4381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comparison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90DBF-B16D-40BE-931A-FD4DC3A08B7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57250"/>
          </a:xfrm>
        </p:spPr>
        <p:txBody>
          <a:bodyPr/>
          <a:lstStyle/>
          <a:p>
            <a:r>
              <a:rPr lang="en-US" dirty="0"/>
              <a:t>Devices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78B275-F296-481F-9837-EE912FA2FD73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D95939-77F5-4D62-8459-A49A6E8F5D8D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8F5C5E-E6A8-4D90-8FFC-3002373271A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0C055E-0296-E453-CCD5-3D9E445F6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274" y="1326344"/>
            <a:ext cx="1978868" cy="4715228"/>
          </a:xfrm>
          <a:prstGeom prst="rect">
            <a:avLst/>
          </a:prstGeom>
        </p:spPr>
      </p:pic>
      <p:sp>
        <p:nvSpPr>
          <p:cNvPr id="10" name="Rectangle 17">
            <a:extLst>
              <a:ext uri="{FF2B5EF4-FFF2-40B4-BE49-F238E27FC236}">
                <a16:creationId xmlns:a16="http://schemas.microsoft.com/office/drawing/2014/main" id="{9362E399-0177-EE3E-2E71-F825E6269F68}"/>
              </a:ext>
            </a:extLst>
          </p:cNvPr>
          <p:cNvSpPr/>
          <p:nvPr/>
        </p:nvSpPr>
        <p:spPr>
          <a:xfrm>
            <a:off x="5045283" y="6143101"/>
            <a:ext cx="113685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00" dirty="0">
                <a:latin typeface="FAUSans Office" panose="020B0504010101010104" pitchFamily="34" charset="0"/>
                <a:cs typeface="FAUSans Office" panose="020B0504010101010104" pitchFamily="34" charset="0"/>
              </a:rPr>
              <a:t>(</a:t>
            </a:r>
            <a:r>
              <a:rPr lang="en-IN" sz="900" dirty="0"/>
              <a:t>Lipton et al.</a:t>
            </a:r>
            <a:r>
              <a:rPr lang="en-IN" sz="900" dirty="0">
                <a:latin typeface="FAUSans Office" panose="020B0504010101010104" pitchFamily="34" charset="0"/>
                <a:cs typeface="FAUSans Office" panose="020B0504010101010104" pitchFamily="34" charset="0"/>
              </a:rPr>
              <a:t>, 2017)</a:t>
            </a:r>
            <a:endParaRPr lang="en-US" sz="900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9715AE-31DA-0FDC-3714-0634FF2A9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634" y="1326345"/>
            <a:ext cx="4723545" cy="3127060"/>
          </a:xfrm>
          <a:prstGeom prst="rect">
            <a:avLst/>
          </a:prstGeom>
        </p:spPr>
      </p:pic>
      <p:sp>
        <p:nvSpPr>
          <p:cNvPr id="13" name="Rectangle 17">
            <a:extLst>
              <a:ext uri="{FF2B5EF4-FFF2-40B4-BE49-F238E27FC236}">
                <a16:creationId xmlns:a16="http://schemas.microsoft.com/office/drawing/2014/main" id="{8FE52251-0DAC-99F4-B488-6C0B41DD6802}"/>
              </a:ext>
            </a:extLst>
          </p:cNvPr>
          <p:cNvSpPr/>
          <p:nvPr/>
        </p:nvSpPr>
        <p:spPr>
          <a:xfrm>
            <a:off x="10428606" y="4480189"/>
            <a:ext cx="111761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00" dirty="0">
                <a:latin typeface="FAUSans Office" panose="020B0504010101010104" pitchFamily="34" charset="0"/>
                <a:cs typeface="FAUSans Office" panose="020B0504010101010104" pitchFamily="34" charset="0"/>
              </a:rPr>
              <a:t>(</a:t>
            </a:r>
            <a:r>
              <a:rPr lang="en-IN" sz="900" dirty="0"/>
              <a:t>Frank et al.</a:t>
            </a:r>
            <a:r>
              <a:rPr lang="en-IN" sz="900" dirty="0">
                <a:latin typeface="FAUSans Office" panose="020B0504010101010104" pitchFamily="34" charset="0"/>
                <a:cs typeface="FAUSans Office" panose="020B0504010101010104" pitchFamily="34" charset="0"/>
              </a:rPr>
              <a:t>, 2017)</a:t>
            </a:r>
            <a:endParaRPr lang="en-US" sz="900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5FA0B2-846E-5962-F843-4DC67B160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9195" y="4497906"/>
            <a:ext cx="1410911" cy="1789448"/>
          </a:xfrm>
          <a:prstGeom prst="rect">
            <a:avLst/>
          </a:prstGeom>
        </p:spPr>
      </p:pic>
      <p:sp>
        <p:nvSpPr>
          <p:cNvPr id="16" name="Rectangle 17">
            <a:extLst>
              <a:ext uri="{FF2B5EF4-FFF2-40B4-BE49-F238E27FC236}">
                <a16:creationId xmlns:a16="http://schemas.microsoft.com/office/drawing/2014/main" id="{DC56A4CE-E8C2-E05C-0A3A-76720FE4D7B8}"/>
              </a:ext>
            </a:extLst>
          </p:cNvPr>
          <p:cNvSpPr/>
          <p:nvPr/>
        </p:nvSpPr>
        <p:spPr>
          <a:xfrm>
            <a:off x="9350106" y="5992587"/>
            <a:ext cx="127150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00" dirty="0">
                <a:latin typeface="FAUSans Office" panose="020B0504010101010104" pitchFamily="34" charset="0"/>
                <a:cs typeface="FAUSans Office" panose="020B0504010101010104" pitchFamily="34" charset="0"/>
              </a:rPr>
              <a:t>(</a:t>
            </a:r>
            <a:r>
              <a:rPr lang="en-IN" sz="900" dirty="0" err="1"/>
              <a:t>DelPreto</a:t>
            </a:r>
            <a:r>
              <a:rPr lang="en-IN" sz="900" dirty="0"/>
              <a:t> et al.</a:t>
            </a:r>
            <a:r>
              <a:rPr lang="en-IN" sz="900" dirty="0">
                <a:latin typeface="FAUSans Office" panose="020B0504010101010104" pitchFamily="34" charset="0"/>
                <a:cs typeface="FAUSans Office" panose="020B0504010101010104" pitchFamily="34" charset="0"/>
              </a:rPr>
              <a:t>, 2020)</a:t>
            </a:r>
            <a:endParaRPr lang="en-US" sz="900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620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4EBC92-9485-4AD1-A5F3-18B0D38CF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>
            <a:normAutofit/>
          </a:bodyPr>
          <a:lstStyle/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VR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Expensive Headsets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Cheaper through consumer products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AR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Low end cheapest solution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High end more expensive than low end VR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Bio-signal-based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Difficult to evaluate, mostly custom devices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5842DB-93AD-4056-96F1-909A4381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comparison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90DBF-B16D-40BE-931A-FD4DC3A08B7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57250"/>
          </a:xfrm>
        </p:spPr>
        <p:txBody>
          <a:bodyPr/>
          <a:lstStyle/>
          <a:p>
            <a:r>
              <a:rPr lang="en-US" dirty="0"/>
              <a:t>Cost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78B275-F296-481F-9837-EE912FA2FD73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D95939-77F5-4D62-8459-A49A6E8F5D8D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8F5C5E-E6A8-4D90-8FFC-3002373271A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14</a:t>
            </a:fld>
            <a:endParaRPr lang="de-DE"/>
          </a:p>
        </p:txBody>
      </p:sp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C5D93974-071C-2975-29F0-4C1B7BEA3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706248"/>
              </p:ext>
            </p:extLst>
          </p:nvPr>
        </p:nvGraphicFramePr>
        <p:xfrm>
          <a:off x="6658939" y="2539141"/>
          <a:ext cx="4608005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7680">
                  <a:extLst>
                    <a:ext uri="{9D8B030D-6E8A-4147-A177-3AD203B41FA5}">
                      <a16:colId xmlns:a16="http://schemas.microsoft.com/office/drawing/2014/main" val="2307624966"/>
                    </a:ext>
                  </a:extLst>
                </a:gridCol>
                <a:gridCol w="1893697">
                  <a:extLst>
                    <a:ext uri="{9D8B030D-6E8A-4147-A177-3AD203B41FA5}">
                      <a16:colId xmlns:a16="http://schemas.microsoft.com/office/drawing/2014/main" val="3792851586"/>
                    </a:ext>
                  </a:extLst>
                </a:gridCol>
                <a:gridCol w="956628">
                  <a:extLst>
                    <a:ext uri="{9D8B030D-6E8A-4147-A177-3AD203B41FA5}">
                      <a16:colId xmlns:a16="http://schemas.microsoft.com/office/drawing/2014/main" val="2525929080"/>
                    </a:ext>
                  </a:extLst>
                </a:gridCol>
              </a:tblGrid>
              <a:tr h="159161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FAUSans Office" panose="020B0504010101010104"/>
                        </a:rPr>
                        <a:t>Technology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FAUSans Office" panose="020B0504010101010104"/>
                        </a:rPr>
                        <a:t>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FAUSans Office" panose="020B0504010101010104"/>
                        </a:rPr>
                        <a:t>Cost ($)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665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FAUSans Office" panose="020B0504010101010104"/>
                        </a:rPr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FAUSans Office" panose="020B0504010101010104"/>
                          <a:ea typeface="+mn-ea"/>
                          <a:cs typeface="+mn-cs"/>
                        </a:rPr>
                        <a:t>Meta Quest 2</a:t>
                      </a:r>
                      <a:endParaRPr lang="en-US" dirty="0">
                        <a:latin typeface="FAUSans Office" panose="020B05040101010101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FAUSans Office" panose="020B0504010101010104"/>
                        </a:rPr>
                        <a:t>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412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FAUSans Office" panose="020B0504010101010104"/>
                        </a:rPr>
                        <a:t>VR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FAUSans Office" panose="020B0504010101010104"/>
                          <a:ea typeface="+mn-ea"/>
                          <a:cs typeface="+mn-cs"/>
                        </a:rPr>
                        <a:t>Valve Index</a:t>
                      </a:r>
                      <a:endParaRPr lang="en-US" dirty="0">
                        <a:latin typeface="FAUSans Office" panose="020B05040101010101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FAUSans Office" panose="020B0504010101010104"/>
                        </a:rPr>
                        <a:t>1079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501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FAUSans Office" panose="020B0504010101010104"/>
                        </a:rPr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FAUSans Office" panose="020B0504010101010104"/>
                          <a:ea typeface="+mn-ea"/>
                          <a:cs typeface="+mn-cs"/>
                        </a:rPr>
                        <a:t>I-Pad</a:t>
                      </a:r>
                      <a:endParaRPr lang="en-US" dirty="0">
                        <a:latin typeface="FAUSans Office" panose="020B05040101010101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FAUSans Office" panose="020B0504010101010104"/>
                        </a:rPr>
                        <a:t>449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395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FAUSans Office" panose="020B0504010101010104"/>
                        </a:rPr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FAUSans Office" panose="020B0504010101010104"/>
                          <a:ea typeface="+mn-ea"/>
                          <a:cs typeface="+mn-cs"/>
                        </a:rPr>
                        <a:t>Galaxy Tab S8</a:t>
                      </a:r>
                      <a:endParaRPr lang="en-US" dirty="0">
                        <a:latin typeface="FAUSans Office" panose="020B05040101010101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FAUSans Office" panose="020B0504010101010104"/>
                        </a:rPr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332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FAUSans Office" panose="020B0504010101010104"/>
                        </a:rPr>
                        <a:t>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FAUSans Office" panose="020B0504010101010104"/>
                          <a:ea typeface="+mn-ea"/>
                          <a:cs typeface="+mn-cs"/>
                        </a:rPr>
                        <a:t>Google Glasses</a:t>
                      </a:r>
                      <a:endParaRPr lang="en-US" dirty="0">
                        <a:latin typeface="FAUSans Office" panose="020B05040101010101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FAUSans Office" panose="020B0504010101010104"/>
                        </a:rPr>
                        <a:t>999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282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FAUSans Office" panose="020B0504010101010104"/>
                        </a:rPr>
                        <a:t>Bio-signal-based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FAUSans Office" panose="020B0504010101010104"/>
                          <a:ea typeface="+mn-ea"/>
                          <a:cs typeface="+mn-cs"/>
                        </a:rPr>
                        <a:t>EEG electrode hat</a:t>
                      </a:r>
                      <a:endParaRPr lang="en-US" dirty="0">
                        <a:latin typeface="FAUSans Office" panose="020B050401010101010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latin typeface="FAUSans Office" panose="020B0504010101010104"/>
                        </a:rPr>
                        <a:t>1500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225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5957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4EBC92-9485-4AD1-A5F3-18B0D38CF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>
            <a:normAutofit/>
          </a:bodyPr>
          <a:lstStyle/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VR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Taking over control of “almost fully” autonomous systems remotely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AR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Integration into traditional glasses or even contact lenses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Increase trust in everyday robots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Bio-signal-based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Implants/EEG: huge potential to merge with robots and full control of a robot with a human's thoughts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5842DB-93AD-4056-96F1-909A4381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comparison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90DBF-B16D-40BE-931A-FD4DC3A08B7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57250"/>
          </a:xfrm>
        </p:spPr>
        <p:txBody>
          <a:bodyPr/>
          <a:lstStyle/>
          <a:p>
            <a:r>
              <a:rPr lang="en-US" dirty="0"/>
              <a:t>Future potential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78B275-F296-481F-9837-EE912FA2FD73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D95939-77F5-4D62-8459-A49A6E8F5D8D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8F5C5E-E6A8-4D90-8FFC-3002373271A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141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55A1B-7A1F-ACEF-6267-1D37BA3E0D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General Comparison on different Categories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3D0F8B-9626-224D-200F-E4484B5A9A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C0816A-7EAE-AA9C-CC68-57CE79CED6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 for bio-signal-based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299044-134C-BF5D-E71C-6F179AB848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05A6CD-C1AE-6D20-0185-BAA6D78129C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examples for VR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1BE0B1C-2790-6A7D-149E-5D6A8C383F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13634C-CA9E-94CA-CFA9-3354846BDA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 for AR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EFA4EF-D36D-12A1-66F0-AC91F3E9FE0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0614BC4-2283-D3DC-319B-7ED8098AD03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What is the best path forward?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EF31C70-9D4F-5BE9-96A6-5E43B420947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28BE75-AD31-5D10-9D83-4F37CB3878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Why compare?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92489F9-93AB-026D-D437-04B9D12FF2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813E1F-D46A-2DEE-972A-CEA61E86F504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F370DC5-B617-1C36-998B-E84076C0E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3DDA17F-27DB-7711-29BB-A9A0721012B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572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6CD0A940-2F68-0E89-7795-B0463767E851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0F04F504-5EDC-D486-340C-CDB25A917B8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A7C5E75-E081-DCDB-C1F6-512231BE0E57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11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4EBC92-9485-4AD1-A5F3-18B0D38CF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End goal: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Bio-signal-based control of robots with human thoughts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Intermediate steps: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Gradual development of all three technologies</a:t>
            </a:r>
            <a:endParaRPr lang="en-US" sz="1600" dirty="0"/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VR</a:t>
            </a:r>
          </a:p>
          <a:p>
            <a:pPr marL="8257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Ability to wear headsets for longer</a:t>
            </a:r>
          </a:p>
          <a:p>
            <a:pPr marL="8257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Training programs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AR</a:t>
            </a:r>
          </a:p>
          <a:p>
            <a:pPr marL="8257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Better integration into glasses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Bio-signal-based</a:t>
            </a:r>
          </a:p>
          <a:p>
            <a:pPr marL="825750" lvl="3" indent="-285750">
              <a:buFont typeface="Arial" panose="020B0604020202020204" pitchFamily="34" charset="0"/>
              <a:buChar char="•"/>
            </a:pPr>
            <a:r>
              <a:rPr lang="en-US" sz="1600" dirty="0"/>
              <a:t>Higher reliability necessary to be save to use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5842DB-93AD-4056-96F1-909A4381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path forward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90DBF-B16D-40BE-931A-FD4DC3A08B7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572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78B275-F296-481F-9837-EE912FA2FD73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D95939-77F5-4D62-8459-A49A6E8F5D8D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8F5C5E-E6A8-4D90-8FFC-3002373271A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400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8C96A7-6989-6272-FCBC-913318B359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E37210-C0D2-740C-70B5-DA980316AD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2994811"/>
            <a:ext cx="11157745" cy="868379"/>
          </a:xfrm>
        </p:spPr>
        <p:txBody>
          <a:bodyPr/>
          <a:lstStyle/>
          <a:p>
            <a:r>
              <a:rPr lang="en-US" sz="5400" dirty="0">
                <a:solidFill>
                  <a:schemeClr val="accent3"/>
                </a:solidFill>
                <a:latin typeface="FAUSans Office" panose="020B05040101010101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96580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EE9F17-0425-4D1D-9312-9E8FC0A199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25000" lnSpcReduction="20000"/>
          </a:bodyPr>
          <a:lstStyle/>
          <a:p>
            <a:pPr algn="ctr" fontAlgn="base"/>
            <a:endParaRPr lang="en-US" sz="3200" b="0" i="0" dirty="0">
              <a:solidFill>
                <a:srgbClr val="21262B"/>
              </a:solidFill>
              <a:effectLst/>
              <a:latin typeface="Circular"/>
            </a:endParaRPr>
          </a:p>
          <a:p>
            <a:pPr algn="l" fontAlgn="base"/>
            <a:r>
              <a:rPr lang="en-US" sz="3200" b="0" i="0" dirty="0">
                <a:solidFill>
                  <a:srgbClr val="21262B"/>
                </a:solidFill>
                <a:effectLst/>
                <a:latin typeface="FAUSans Office" panose="020B0504010101010104"/>
              </a:rPr>
              <a:t>Tesla Artificial Intelligence &amp; Autopilot. (2022). Retrieved 7 February 2023, from https://www.tesla.com/AI</a:t>
            </a:r>
          </a:p>
          <a:p>
            <a:pPr algn="l" fontAlgn="base"/>
            <a:r>
              <a:rPr lang="en-US" sz="3200" b="0" i="0" dirty="0">
                <a:solidFill>
                  <a:srgbClr val="21262B"/>
                </a:solidFill>
                <a:effectLst/>
                <a:latin typeface="FAUSans Office" panose="020B0504010101010104"/>
              </a:rPr>
              <a:t>Boston Dynamics Spot Product Page. (2022). Retrieved 7 February 2023, from https://www.bostondynamics.com/products/spot</a:t>
            </a:r>
          </a:p>
          <a:p>
            <a:pPr algn="l" fontAlgn="base"/>
            <a:r>
              <a:rPr lang="en-US" sz="3200" b="0" i="0" dirty="0">
                <a:solidFill>
                  <a:srgbClr val="21262B"/>
                </a:solidFill>
                <a:effectLst/>
                <a:latin typeface="FAUSans Office" panose="020B0504010101010104"/>
              </a:rPr>
              <a:t>Jang, I., Hu, J., Arvin, F., Carrasco, J., &amp; Lennox, B. (2021). Omnipotent Virtual Giant for Remote Human--Swarm Interaction. </a:t>
            </a:r>
            <a:r>
              <a:rPr lang="en-US" sz="3200" b="0" i="1" dirty="0">
                <a:solidFill>
                  <a:srgbClr val="21262B"/>
                </a:solidFill>
                <a:effectLst/>
                <a:latin typeface="FAUSans Office" panose="020B0504010101010104"/>
              </a:rPr>
              <a:t>2021 30th IEEE International Conference on Robot &amp; Human Interactive Communication (RO-MAN)</a:t>
            </a:r>
            <a:r>
              <a:rPr lang="en-US" sz="3200" b="0" i="0" dirty="0">
                <a:solidFill>
                  <a:srgbClr val="21262B"/>
                </a:solidFill>
                <a:effectLst/>
                <a:latin typeface="FAUSans Office" panose="020B0504010101010104"/>
              </a:rPr>
              <a:t>, 488–494. IEEE.</a:t>
            </a:r>
          </a:p>
          <a:p>
            <a:pPr algn="l" fontAlgn="base"/>
            <a:r>
              <a:rPr lang="en-US" sz="3200" b="0" i="0" dirty="0">
                <a:solidFill>
                  <a:srgbClr val="21262B"/>
                </a:solidFill>
                <a:effectLst/>
                <a:latin typeface="FAUSans Office" panose="020B0504010101010104"/>
              </a:rPr>
              <a:t>Lipton, J. I., Fay, A. J., &amp; Rus, D. (2017). Baxter’s homunculus: Virtual reality spaces for teleoperation in manufacturing. </a:t>
            </a:r>
            <a:r>
              <a:rPr lang="en-US" sz="3200" b="0" i="1" dirty="0">
                <a:solidFill>
                  <a:srgbClr val="21262B"/>
                </a:solidFill>
                <a:effectLst/>
                <a:latin typeface="FAUSans Office" panose="020B0504010101010104"/>
              </a:rPr>
              <a:t>IEEE Robotics and Automation Letters</a:t>
            </a:r>
            <a:r>
              <a:rPr lang="en-US" sz="3200" b="0" i="0" dirty="0">
                <a:solidFill>
                  <a:srgbClr val="21262B"/>
                </a:solidFill>
                <a:effectLst/>
                <a:latin typeface="FAUSans Office" panose="020B0504010101010104"/>
              </a:rPr>
              <a:t>, </a:t>
            </a:r>
            <a:r>
              <a:rPr lang="en-US" sz="3200" b="0" i="1" dirty="0">
                <a:solidFill>
                  <a:srgbClr val="21262B"/>
                </a:solidFill>
                <a:effectLst/>
                <a:latin typeface="FAUSans Office" panose="020B0504010101010104"/>
              </a:rPr>
              <a:t>3</a:t>
            </a:r>
            <a:r>
              <a:rPr lang="en-US" sz="3200" b="0" i="0" dirty="0">
                <a:solidFill>
                  <a:srgbClr val="21262B"/>
                </a:solidFill>
                <a:effectLst/>
                <a:latin typeface="FAUSans Office" panose="020B0504010101010104"/>
              </a:rPr>
              <a:t>(1), 179–186.</a:t>
            </a:r>
          </a:p>
          <a:p>
            <a:pPr algn="l" fontAlgn="base"/>
            <a:r>
              <a:rPr lang="en-US" sz="3200" b="0" i="0" dirty="0">
                <a:solidFill>
                  <a:srgbClr val="21262B"/>
                </a:solidFill>
                <a:effectLst/>
                <a:latin typeface="FAUSans Office" panose="020B0504010101010104"/>
              </a:rPr>
              <a:t>Frank, J. A., Moorhead, M., &amp; Kapila, V. (2017). Mobile mixed-reality interfaces that enhance human--robot interaction in shared spaces. </a:t>
            </a:r>
            <a:r>
              <a:rPr lang="en-US" sz="3200" b="0" i="1" dirty="0">
                <a:solidFill>
                  <a:srgbClr val="21262B"/>
                </a:solidFill>
                <a:effectLst/>
                <a:latin typeface="FAUSans Office" panose="020B0504010101010104"/>
              </a:rPr>
              <a:t>Frontiers in Robotics and AI</a:t>
            </a:r>
            <a:r>
              <a:rPr lang="en-US" sz="3200" b="0" i="0" dirty="0">
                <a:solidFill>
                  <a:srgbClr val="21262B"/>
                </a:solidFill>
                <a:effectLst/>
                <a:latin typeface="FAUSans Office" panose="020B0504010101010104"/>
              </a:rPr>
              <a:t>, </a:t>
            </a:r>
            <a:r>
              <a:rPr lang="en-US" sz="3200" b="0" i="1" dirty="0">
                <a:solidFill>
                  <a:srgbClr val="21262B"/>
                </a:solidFill>
                <a:effectLst/>
                <a:latin typeface="FAUSans Office" panose="020B0504010101010104"/>
              </a:rPr>
              <a:t>4</a:t>
            </a:r>
            <a:r>
              <a:rPr lang="en-US" sz="3200" b="0" i="0" dirty="0">
                <a:solidFill>
                  <a:srgbClr val="21262B"/>
                </a:solidFill>
                <a:effectLst/>
                <a:latin typeface="FAUSans Office" panose="020B0504010101010104"/>
              </a:rPr>
              <a:t>, 20.</a:t>
            </a:r>
          </a:p>
          <a:p>
            <a:pPr algn="l" fontAlgn="base"/>
            <a:r>
              <a:rPr lang="en-US" sz="3200" b="0" i="0" dirty="0" err="1">
                <a:solidFill>
                  <a:srgbClr val="21262B"/>
                </a:solidFill>
                <a:effectLst/>
                <a:latin typeface="FAUSans Office" panose="020B0504010101010104"/>
              </a:rPr>
              <a:t>DelPreto</a:t>
            </a:r>
            <a:r>
              <a:rPr lang="en-US" sz="3200" b="0" i="0" dirty="0">
                <a:solidFill>
                  <a:srgbClr val="21262B"/>
                </a:solidFill>
                <a:effectLst/>
                <a:latin typeface="FAUSans Office" panose="020B0504010101010104"/>
              </a:rPr>
              <a:t>, J., Salazar-Gomez, A. F., Gil, S., </a:t>
            </a:r>
            <a:r>
              <a:rPr lang="en-US" sz="3200" b="0" i="0" dirty="0" err="1">
                <a:solidFill>
                  <a:srgbClr val="21262B"/>
                </a:solidFill>
                <a:effectLst/>
                <a:latin typeface="FAUSans Office" panose="020B0504010101010104"/>
              </a:rPr>
              <a:t>Hasani</a:t>
            </a:r>
            <a:r>
              <a:rPr lang="en-US" sz="3200" b="0" i="0" dirty="0">
                <a:solidFill>
                  <a:srgbClr val="21262B"/>
                </a:solidFill>
                <a:effectLst/>
                <a:latin typeface="FAUSans Office" panose="020B0504010101010104"/>
              </a:rPr>
              <a:t>, R., Guenther, F. H., &amp; Rus, D. (2020). Plug-and-play supervisory control using muscle and brain signals for real-time gesture and error detection. </a:t>
            </a:r>
            <a:r>
              <a:rPr lang="en-US" sz="3200" b="0" i="1" dirty="0">
                <a:solidFill>
                  <a:srgbClr val="21262B"/>
                </a:solidFill>
                <a:effectLst/>
                <a:latin typeface="FAUSans Office" panose="020B0504010101010104"/>
              </a:rPr>
              <a:t>Autonomous Robots</a:t>
            </a:r>
            <a:r>
              <a:rPr lang="en-US" sz="3200" b="0" i="0" dirty="0">
                <a:solidFill>
                  <a:srgbClr val="21262B"/>
                </a:solidFill>
                <a:effectLst/>
                <a:latin typeface="FAUSans Office" panose="020B0504010101010104"/>
              </a:rPr>
              <a:t>, </a:t>
            </a:r>
            <a:r>
              <a:rPr lang="en-US" sz="3200" b="0" i="1" dirty="0">
                <a:solidFill>
                  <a:srgbClr val="21262B"/>
                </a:solidFill>
                <a:effectLst/>
                <a:latin typeface="FAUSans Office" panose="020B0504010101010104"/>
              </a:rPr>
              <a:t>44</a:t>
            </a:r>
            <a:r>
              <a:rPr lang="en-US" sz="3200" b="0" i="0" dirty="0">
                <a:solidFill>
                  <a:srgbClr val="21262B"/>
                </a:solidFill>
                <a:effectLst/>
                <a:latin typeface="FAUSans Office" panose="020B0504010101010104"/>
              </a:rPr>
              <a:t>(7), 1303–1322.</a:t>
            </a:r>
          </a:p>
          <a:p>
            <a:pPr algn="l" fontAlgn="base"/>
            <a:r>
              <a:rPr lang="en-US" sz="3200" b="0" i="0" dirty="0" err="1">
                <a:solidFill>
                  <a:srgbClr val="21262B"/>
                </a:solidFill>
                <a:effectLst/>
                <a:latin typeface="FAUSans Office" panose="020B0504010101010104"/>
              </a:rPr>
              <a:t>Dianatfar</a:t>
            </a:r>
            <a:r>
              <a:rPr lang="en-US" sz="3200" b="0" i="0" dirty="0">
                <a:solidFill>
                  <a:srgbClr val="21262B"/>
                </a:solidFill>
                <a:effectLst/>
                <a:latin typeface="FAUSans Office" panose="020B0504010101010104"/>
              </a:rPr>
              <a:t>, M., </a:t>
            </a:r>
            <a:r>
              <a:rPr lang="en-US" sz="3200" b="0" i="0" dirty="0" err="1">
                <a:solidFill>
                  <a:srgbClr val="21262B"/>
                </a:solidFill>
                <a:effectLst/>
                <a:latin typeface="FAUSans Office" panose="020B0504010101010104"/>
              </a:rPr>
              <a:t>Latokartano</a:t>
            </a:r>
            <a:r>
              <a:rPr lang="en-US" sz="3200" b="0" i="0" dirty="0">
                <a:solidFill>
                  <a:srgbClr val="21262B"/>
                </a:solidFill>
                <a:effectLst/>
                <a:latin typeface="FAUSans Office" panose="020B0504010101010104"/>
              </a:rPr>
              <a:t>, J., &amp; </a:t>
            </a:r>
            <a:r>
              <a:rPr lang="en-US" sz="3200" b="0" i="0" dirty="0" err="1">
                <a:solidFill>
                  <a:srgbClr val="21262B"/>
                </a:solidFill>
                <a:effectLst/>
                <a:latin typeface="FAUSans Office" panose="020B0504010101010104"/>
              </a:rPr>
              <a:t>Lanz</a:t>
            </a:r>
            <a:r>
              <a:rPr lang="en-US" sz="3200" b="0" i="0" dirty="0">
                <a:solidFill>
                  <a:srgbClr val="21262B"/>
                </a:solidFill>
                <a:effectLst/>
                <a:latin typeface="FAUSans Office" panose="020B0504010101010104"/>
              </a:rPr>
              <a:t>, M. (01 2021). Review on existing VR/AR solutions in human–robot collaboration. </a:t>
            </a:r>
            <a:r>
              <a:rPr lang="en-US" sz="3200" b="0" i="1" dirty="0">
                <a:solidFill>
                  <a:srgbClr val="21262B"/>
                </a:solidFill>
                <a:effectLst/>
                <a:latin typeface="FAUSans Office" panose="020B0504010101010104"/>
              </a:rPr>
              <a:t>Procedia CIRP</a:t>
            </a:r>
            <a:r>
              <a:rPr lang="en-US" sz="3200" b="0" i="0" dirty="0">
                <a:solidFill>
                  <a:srgbClr val="21262B"/>
                </a:solidFill>
                <a:effectLst/>
                <a:latin typeface="FAUSans Office" panose="020B0504010101010104"/>
              </a:rPr>
              <a:t>, </a:t>
            </a:r>
            <a:r>
              <a:rPr lang="en-US" sz="3200" b="0" i="1" dirty="0">
                <a:solidFill>
                  <a:srgbClr val="21262B"/>
                </a:solidFill>
                <a:effectLst/>
                <a:latin typeface="FAUSans Office" panose="020B0504010101010104"/>
              </a:rPr>
              <a:t>97</a:t>
            </a:r>
            <a:r>
              <a:rPr lang="en-US" sz="3200" b="0" i="0" dirty="0">
                <a:solidFill>
                  <a:srgbClr val="21262B"/>
                </a:solidFill>
                <a:effectLst/>
                <a:latin typeface="FAUSans Office" panose="020B0504010101010104"/>
              </a:rPr>
              <a:t>, 407–411. doi:10.1016/j.procir.2020.05.259</a:t>
            </a:r>
          </a:p>
          <a:p>
            <a:pPr algn="l" fontAlgn="base"/>
            <a:r>
              <a:rPr lang="en-US" sz="3200" b="0" i="0" dirty="0">
                <a:solidFill>
                  <a:srgbClr val="21262B"/>
                </a:solidFill>
                <a:effectLst/>
                <a:latin typeface="FAUSans Office" panose="020B0504010101010104"/>
              </a:rPr>
              <a:t>Meta Shop. (2022). Retrieved 7 February 2023, from https://www.meta.com/de/en/quest/products/quest-2/</a:t>
            </a:r>
          </a:p>
          <a:p>
            <a:pPr algn="l" fontAlgn="base"/>
            <a:r>
              <a:rPr lang="en-US" sz="3200" b="0" i="0" dirty="0">
                <a:solidFill>
                  <a:srgbClr val="21262B"/>
                </a:solidFill>
                <a:effectLst/>
                <a:latin typeface="FAUSans Office" panose="020B0504010101010104"/>
              </a:rPr>
              <a:t>Steam Valve Index Shop. (2022). Retrieved 7 February 2023, from https://store.steampowered.com/valveindex</a:t>
            </a:r>
          </a:p>
          <a:p>
            <a:pPr algn="l" fontAlgn="base"/>
            <a:r>
              <a:rPr lang="en-US" sz="3200" b="0" i="0" dirty="0">
                <a:solidFill>
                  <a:srgbClr val="21262B"/>
                </a:solidFill>
                <a:effectLst/>
                <a:latin typeface="FAUSans Office" panose="020B0504010101010104"/>
              </a:rPr>
              <a:t>Apple </a:t>
            </a:r>
            <a:r>
              <a:rPr lang="en-US" sz="3200" b="0" i="0" dirty="0" err="1">
                <a:solidFill>
                  <a:srgbClr val="21262B"/>
                </a:solidFill>
                <a:effectLst/>
                <a:latin typeface="FAUSans Office" panose="020B0504010101010104"/>
              </a:rPr>
              <a:t>IPad</a:t>
            </a:r>
            <a:r>
              <a:rPr lang="en-US" sz="3200" b="0" i="0" dirty="0">
                <a:solidFill>
                  <a:srgbClr val="21262B"/>
                </a:solidFill>
                <a:effectLst/>
                <a:latin typeface="FAUSans Office" panose="020B0504010101010104"/>
              </a:rPr>
              <a:t> Shop. (2022). Retrieved 7 February 2023, from https://www.apple.com/shop/buy-ipad/ipad</a:t>
            </a:r>
          </a:p>
          <a:p>
            <a:pPr algn="l" fontAlgn="base"/>
            <a:r>
              <a:rPr lang="en-US" sz="3200" b="0" i="0" dirty="0">
                <a:solidFill>
                  <a:srgbClr val="21262B"/>
                </a:solidFill>
                <a:effectLst/>
                <a:latin typeface="FAUSans Office" panose="020B0504010101010104"/>
              </a:rPr>
              <a:t>Samsung Tablet Shop. (2022). Retrieved 7 February 2023, from https://www.samsung.com/us/tablets/galaxy-tab-s8/buy/</a:t>
            </a:r>
          </a:p>
          <a:p>
            <a:pPr algn="l" fontAlgn="base"/>
            <a:r>
              <a:rPr lang="en-US" sz="3200" b="0" i="0" dirty="0">
                <a:solidFill>
                  <a:srgbClr val="21262B"/>
                </a:solidFill>
                <a:effectLst/>
                <a:latin typeface="FAUSans Office" panose="020B0504010101010104"/>
              </a:rPr>
              <a:t>Open BCI Shop. (2022). Retrieved 7 February 2023, from https://shop.openbci.com/collections/frontpage</a:t>
            </a:r>
          </a:p>
          <a:p>
            <a:pPr algn="l" fontAlgn="base"/>
            <a:r>
              <a:rPr lang="en-US" sz="3200" b="0" i="0" dirty="0">
                <a:solidFill>
                  <a:srgbClr val="21262B"/>
                </a:solidFill>
                <a:effectLst/>
                <a:latin typeface="FAUSans Office" panose="020B0504010101010104"/>
              </a:rPr>
              <a:t>Robertson, A. (2019). Google announces a new $999 Glass augmented reality headset. Retrieved 7 February 2023, from https://www.theverge.com/2019/5/20/18632689/google-glass-enterprise-edition-2-augmented-reality-headset-pricing</a:t>
            </a:r>
          </a:p>
          <a:p>
            <a:pPr algn="l" fontAlgn="base"/>
            <a:r>
              <a:rPr lang="en-US" sz="3200" b="0" i="0" dirty="0">
                <a:solidFill>
                  <a:srgbClr val="21262B"/>
                </a:solidFill>
                <a:effectLst/>
                <a:latin typeface="FAUSans Office" panose="020B0504010101010104"/>
              </a:rPr>
              <a:t>Robertson, A. (2017). Oculus Rift and Touch are now $200 cheaper. Retrieved 7 February 2023, from https://www.theverge.com/2017/3/1/14779460/oculus-rift-touch-vr-bundle-price-drop-200</a:t>
            </a:r>
          </a:p>
          <a:p>
            <a:pPr algn="l" fontAlgn="base"/>
            <a:endParaRPr lang="en-US" sz="2800" b="0" i="0" dirty="0">
              <a:solidFill>
                <a:srgbClr val="21262B"/>
              </a:solidFill>
              <a:effectLst/>
              <a:latin typeface="FAUSans Office" panose="020B05040101010101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0D0675-D69F-454F-9643-D52D03E8E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28479F1-FC27-47FA-8962-5A2D2947C58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0C1686-D445-445D-B656-DCF9F4C4462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5E5292C-ED89-4329-B8E5-748AABF2293F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6078966-6DDC-48E5-A254-9AC32EDA755B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>
          <a:xfrm>
            <a:off x="518318" y="6634666"/>
            <a:ext cx="5577681" cy="123111"/>
          </a:xfrm>
        </p:spPr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D3FDCE-4D92-46B0-B241-7629B2B54108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25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61F70194-2B4B-4D01-BF01-5071A5286040}"/>
              </a:ext>
            </a:extLst>
          </p:cNvPr>
          <p:cNvSpPr txBox="1">
            <a:spLocks/>
          </p:cNvSpPr>
          <p:nvPr/>
        </p:nvSpPr>
        <p:spPr>
          <a:xfrm>
            <a:off x="948060" y="2354711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examples for VR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D3CF4E42-7C08-4AF6-82AB-0880093CD2D8}"/>
              </a:ext>
            </a:extLst>
          </p:cNvPr>
          <p:cNvSpPr txBox="1">
            <a:spLocks/>
          </p:cNvSpPr>
          <p:nvPr/>
        </p:nvSpPr>
        <p:spPr>
          <a:xfrm>
            <a:off x="518318" y="2354711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FAUSans Office" panose="020B0504010101010104" pitchFamily="34" charset="0"/>
                <a:cs typeface="FAUSans Office" panose="020B0504010101010104" pitchFamily="34" charset="0"/>
              </a:rPr>
              <a:t>02</a:t>
            </a:r>
            <a:endParaRPr lang="en-US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3D863F41-33A1-4AB3-AEB5-FAB3DF8F4217}"/>
              </a:ext>
            </a:extLst>
          </p:cNvPr>
          <p:cNvSpPr txBox="1">
            <a:spLocks/>
          </p:cNvSpPr>
          <p:nvPr/>
        </p:nvSpPr>
        <p:spPr>
          <a:xfrm>
            <a:off x="948060" y="3078266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 for AR</a:t>
            </a:r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AE1C7258-6892-4D1D-8C4F-A6A2B9838179}"/>
              </a:ext>
            </a:extLst>
          </p:cNvPr>
          <p:cNvSpPr txBox="1">
            <a:spLocks/>
          </p:cNvSpPr>
          <p:nvPr/>
        </p:nvSpPr>
        <p:spPr>
          <a:xfrm>
            <a:off x="518318" y="3078266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FAUSans Office" panose="020B0504010101010104" pitchFamily="34" charset="0"/>
                <a:cs typeface="FAUSans Office" panose="020B0504010101010104" pitchFamily="34" charset="0"/>
              </a:rPr>
              <a:t>03</a:t>
            </a:r>
            <a:endParaRPr lang="en-US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C781F975-A1F0-4202-91F0-6DDEE5723D10}"/>
              </a:ext>
            </a:extLst>
          </p:cNvPr>
          <p:cNvSpPr txBox="1">
            <a:spLocks/>
          </p:cNvSpPr>
          <p:nvPr/>
        </p:nvSpPr>
        <p:spPr>
          <a:xfrm>
            <a:off x="948060" y="3801821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 for bio-signal-based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95772EB-BD7C-4A9B-9204-7CA48F72BB87}"/>
              </a:ext>
            </a:extLst>
          </p:cNvPr>
          <p:cNvSpPr txBox="1">
            <a:spLocks/>
          </p:cNvSpPr>
          <p:nvPr/>
        </p:nvSpPr>
        <p:spPr>
          <a:xfrm>
            <a:off x="518318" y="3801821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FAUSans Office" panose="020B0504010101010104" pitchFamily="34" charset="0"/>
                <a:cs typeface="FAUSans Office" panose="020B0504010101010104" pitchFamily="34" charset="0"/>
              </a:rPr>
              <a:t>04</a:t>
            </a:r>
            <a:endParaRPr lang="en-US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109A18AE-AF08-4F26-8047-CD2BA2E90142}"/>
              </a:ext>
            </a:extLst>
          </p:cNvPr>
          <p:cNvSpPr txBox="1">
            <a:spLocks/>
          </p:cNvSpPr>
          <p:nvPr/>
        </p:nvSpPr>
        <p:spPr>
          <a:xfrm>
            <a:off x="948060" y="1631156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Why compare?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061C3D5D-D3BD-40B8-91B5-5EDC14D035CA}"/>
              </a:ext>
            </a:extLst>
          </p:cNvPr>
          <p:cNvSpPr txBox="1">
            <a:spLocks/>
          </p:cNvSpPr>
          <p:nvPr/>
        </p:nvSpPr>
        <p:spPr>
          <a:xfrm>
            <a:off x="518318" y="1631156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FAUSans Office" panose="020B0504010101010104" pitchFamily="34" charset="0"/>
                <a:cs typeface="FAUSans Office" panose="020B0504010101010104" pitchFamily="34" charset="0"/>
              </a:rPr>
              <a:t>01</a:t>
            </a:r>
            <a:endParaRPr lang="en-US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D841DC6-281E-4278-B496-5B7A2D173D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Comparison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FFB45B3-375E-4169-8A64-A7F130D819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42" name="Title 16">
            <a:extLst>
              <a:ext uri="{FF2B5EF4-FFF2-40B4-BE49-F238E27FC236}">
                <a16:creationId xmlns:a16="http://schemas.microsoft.com/office/drawing/2014/main" id="{EC6C7E71-B5FF-46A4-880B-2A4FA69C2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3" name="Date Placeholder 18">
            <a:extLst>
              <a:ext uri="{FF2B5EF4-FFF2-40B4-BE49-F238E27FC236}">
                <a16:creationId xmlns:a16="http://schemas.microsoft.com/office/drawing/2014/main" id="{552BC973-BFE0-4BE1-82E7-46D17B985DFF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10649787" y="6634666"/>
            <a:ext cx="617157" cy="123111"/>
          </a:xfrm>
        </p:spPr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44" name="Footer Placeholder 19">
            <a:extLst>
              <a:ext uri="{FF2B5EF4-FFF2-40B4-BE49-F238E27FC236}">
                <a16:creationId xmlns:a16="http://schemas.microsoft.com/office/drawing/2014/main" id="{D745F9F2-BF50-4EE0-8A07-8306783FBFD1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>
          <a:xfrm>
            <a:off x="518318" y="6634666"/>
            <a:ext cx="5577681" cy="123111"/>
          </a:xfrm>
        </p:spPr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45" name="Slide Number Placeholder 20">
            <a:extLst>
              <a:ext uri="{FF2B5EF4-FFF2-40B4-BE49-F238E27FC236}">
                <a16:creationId xmlns:a16="http://schemas.microsoft.com/office/drawing/2014/main" id="{BF05F04C-A9D3-46B3-B968-F74EBAAF775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11613546" y="6634666"/>
            <a:ext cx="62517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7D2B391-8D66-43E0-8521-308EF4E95EC9}"/>
              </a:ext>
            </a:extLst>
          </p:cNvPr>
          <p:cNvSpPr txBox="1">
            <a:spLocks/>
          </p:cNvSpPr>
          <p:nvPr/>
        </p:nvSpPr>
        <p:spPr>
          <a:xfrm>
            <a:off x="948060" y="5248930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9pPr>
          </a:lstStyle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What is the best path forward?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F5975040-ABEE-4D43-9AC9-6A8A58F7FD9B}"/>
              </a:ext>
            </a:extLst>
          </p:cNvPr>
          <p:cNvSpPr txBox="1">
            <a:spLocks/>
          </p:cNvSpPr>
          <p:nvPr/>
        </p:nvSpPr>
        <p:spPr>
          <a:xfrm>
            <a:off x="518318" y="5248930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9pPr>
          </a:lstStyle>
          <a:p>
            <a:r>
              <a:rPr lang="en-US"/>
              <a:t>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728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4EBC92-9485-4AD1-A5F3-18B0D38CF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Best option for current use in industry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Dictate direction of future research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5842DB-93AD-4056-96F1-909A4381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compare?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90DBF-B16D-40BE-931A-FD4DC3A08B7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572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78B275-F296-481F-9837-EE912FA2FD73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D95939-77F5-4D62-8459-A49A6E8F5D8D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8F5C5E-E6A8-4D90-8FFC-3002373271A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7F0345-9941-C115-FF16-F164A4D84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26" y="2631385"/>
            <a:ext cx="5577681" cy="34558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5E1A6EE-DAED-6913-0E26-8754AD4C5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583" y="1858311"/>
            <a:ext cx="5487076" cy="411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7">
            <a:extLst>
              <a:ext uri="{FF2B5EF4-FFF2-40B4-BE49-F238E27FC236}">
                <a16:creationId xmlns:a16="http://schemas.microsoft.com/office/drawing/2014/main" id="{2F13C20F-666D-E745-37AD-62F7F93DC31A}"/>
              </a:ext>
            </a:extLst>
          </p:cNvPr>
          <p:cNvSpPr/>
          <p:nvPr/>
        </p:nvSpPr>
        <p:spPr>
          <a:xfrm>
            <a:off x="8660860" y="6093437"/>
            <a:ext cx="8226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00" dirty="0">
                <a:latin typeface="FAUSans Office" panose="020B0504010101010104" pitchFamily="34" charset="0"/>
                <a:cs typeface="FAUSans Office" panose="020B0504010101010104" pitchFamily="34" charset="0"/>
              </a:rPr>
              <a:t>(</a:t>
            </a:r>
            <a:r>
              <a:rPr lang="en-IN" sz="900" dirty="0"/>
              <a:t>Tesla</a:t>
            </a:r>
            <a:r>
              <a:rPr lang="en-IN" sz="900" dirty="0">
                <a:latin typeface="FAUSans Office" panose="020B0504010101010104" pitchFamily="34" charset="0"/>
                <a:cs typeface="FAUSans Office" panose="020B0504010101010104" pitchFamily="34" charset="0"/>
              </a:rPr>
              <a:t>, 2022)</a:t>
            </a:r>
            <a:endParaRPr lang="en-US" sz="900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5870D655-FE7F-6072-011C-3058E47BBBAA}"/>
              </a:ext>
            </a:extLst>
          </p:cNvPr>
          <p:cNvSpPr/>
          <p:nvPr/>
        </p:nvSpPr>
        <p:spPr>
          <a:xfrm>
            <a:off x="2767344" y="6085359"/>
            <a:ext cx="134684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00" dirty="0">
                <a:latin typeface="FAUSans Office" panose="020B0504010101010104" pitchFamily="34" charset="0"/>
                <a:cs typeface="FAUSans Office" panose="020B0504010101010104" pitchFamily="34" charset="0"/>
              </a:rPr>
              <a:t>(Boston Dynamics, 2022)</a:t>
            </a:r>
            <a:endParaRPr lang="en-US" sz="900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910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3972CC44-7A4F-4262-BDFC-1461E9749CAF}"/>
              </a:ext>
            </a:extLst>
          </p:cNvPr>
          <p:cNvSpPr txBox="1">
            <a:spLocks/>
          </p:cNvSpPr>
          <p:nvPr/>
        </p:nvSpPr>
        <p:spPr>
          <a:xfrm>
            <a:off x="948060" y="2354711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examples for VR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F840C04-49FC-4B10-BBD6-0A49B980D196}"/>
              </a:ext>
            </a:extLst>
          </p:cNvPr>
          <p:cNvSpPr txBox="1">
            <a:spLocks/>
          </p:cNvSpPr>
          <p:nvPr/>
        </p:nvSpPr>
        <p:spPr>
          <a:xfrm>
            <a:off x="518318" y="2354711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FAUSans Office" panose="020B0504010101010104" pitchFamily="34" charset="0"/>
                <a:cs typeface="FAUSans Office" panose="020B0504010101010104" pitchFamily="34" charset="0"/>
              </a:rPr>
              <a:t>02</a:t>
            </a:r>
            <a:endParaRPr lang="en-US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46FD0D9B-7C62-4C36-B775-DC2D940904C3}"/>
              </a:ext>
            </a:extLst>
          </p:cNvPr>
          <p:cNvSpPr txBox="1">
            <a:spLocks/>
          </p:cNvSpPr>
          <p:nvPr/>
        </p:nvSpPr>
        <p:spPr>
          <a:xfrm>
            <a:off x="948060" y="3078266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 for AR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A2EBD9F0-2B0B-404B-95A8-D78FF8087ED4}"/>
              </a:ext>
            </a:extLst>
          </p:cNvPr>
          <p:cNvSpPr txBox="1">
            <a:spLocks/>
          </p:cNvSpPr>
          <p:nvPr/>
        </p:nvSpPr>
        <p:spPr>
          <a:xfrm>
            <a:off x="518318" y="3078266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FAUSans Office" panose="020B0504010101010104" pitchFamily="34" charset="0"/>
                <a:cs typeface="FAUSans Office" panose="020B0504010101010104" pitchFamily="34" charset="0"/>
              </a:rPr>
              <a:t>03</a:t>
            </a:r>
            <a:endParaRPr lang="en-US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94D46D81-0805-4197-81F4-A0920EE14AF8}"/>
              </a:ext>
            </a:extLst>
          </p:cNvPr>
          <p:cNvSpPr txBox="1">
            <a:spLocks/>
          </p:cNvSpPr>
          <p:nvPr/>
        </p:nvSpPr>
        <p:spPr>
          <a:xfrm>
            <a:off x="948060" y="3801821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 for bio-signal-based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77D431F8-DD8F-447B-BC37-292F432E4B6A}"/>
              </a:ext>
            </a:extLst>
          </p:cNvPr>
          <p:cNvSpPr txBox="1">
            <a:spLocks/>
          </p:cNvSpPr>
          <p:nvPr/>
        </p:nvSpPr>
        <p:spPr>
          <a:xfrm>
            <a:off x="518318" y="3801821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FAUSans Office" panose="020B0504010101010104" pitchFamily="34" charset="0"/>
                <a:cs typeface="FAUSans Office" panose="020B0504010101010104" pitchFamily="34" charset="0"/>
              </a:rPr>
              <a:t>04</a:t>
            </a:r>
            <a:endParaRPr lang="en-US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  <p:sp>
        <p:nvSpPr>
          <p:cNvPr id="54" name="Text Placeholder 13">
            <a:extLst>
              <a:ext uri="{FF2B5EF4-FFF2-40B4-BE49-F238E27FC236}">
                <a16:creationId xmlns:a16="http://schemas.microsoft.com/office/drawing/2014/main" id="{078F1D8F-D262-49DF-B50E-9032FCC76BCA}"/>
              </a:ext>
            </a:extLst>
          </p:cNvPr>
          <p:cNvSpPr txBox="1">
            <a:spLocks/>
          </p:cNvSpPr>
          <p:nvPr/>
        </p:nvSpPr>
        <p:spPr>
          <a:xfrm>
            <a:off x="948060" y="1631156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Why compare?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FCE28C89-81C5-4FB8-86FB-877B047047B2}"/>
              </a:ext>
            </a:extLst>
          </p:cNvPr>
          <p:cNvSpPr txBox="1">
            <a:spLocks/>
          </p:cNvSpPr>
          <p:nvPr/>
        </p:nvSpPr>
        <p:spPr>
          <a:xfrm>
            <a:off x="518318" y="1631156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01</a:t>
            </a:r>
          </a:p>
        </p:txBody>
      </p:sp>
      <p:sp>
        <p:nvSpPr>
          <p:cNvPr id="56" name="Text Placeholder 45">
            <a:extLst>
              <a:ext uri="{FF2B5EF4-FFF2-40B4-BE49-F238E27FC236}">
                <a16:creationId xmlns:a16="http://schemas.microsoft.com/office/drawing/2014/main" id="{502DC0D5-4634-49BC-AD11-9BA277DBCC35}"/>
              </a:ext>
            </a:extLst>
          </p:cNvPr>
          <p:cNvSpPr txBox="1">
            <a:spLocks/>
          </p:cNvSpPr>
          <p:nvPr/>
        </p:nvSpPr>
        <p:spPr>
          <a:xfrm>
            <a:off x="948060" y="4525376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9pPr>
          </a:lstStyle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Comparison</a:t>
            </a:r>
          </a:p>
        </p:txBody>
      </p:sp>
      <p:sp>
        <p:nvSpPr>
          <p:cNvPr id="57" name="Text Placeholder 46">
            <a:extLst>
              <a:ext uri="{FF2B5EF4-FFF2-40B4-BE49-F238E27FC236}">
                <a16:creationId xmlns:a16="http://schemas.microsoft.com/office/drawing/2014/main" id="{AE3DB2DB-D611-4350-AB93-4B7C6D5C0803}"/>
              </a:ext>
            </a:extLst>
          </p:cNvPr>
          <p:cNvSpPr txBox="1">
            <a:spLocks/>
          </p:cNvSpPr>
          <p:nvPr/>
        </p:nvSpPr>
        <p:spPr>
          <a:xfrm>
            <a:off x="518318" y="4525376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9pPr>
          </a:lstStyle>
          <a:p>
            <a:r>
              <a:rPr lang="en-US"/>
              <a:t>05</a:t>
            </a:r>
            <a:endParaRPr lang="en-US" dirty="0"/>
          </a:p>
        </p:txBody>
      </p:sp>
      <p:sp>
        <p:nvSpPr>
          <p:cNvPr id="58" name="Title 16">
            <a:extLst>
              <a:ext uri="{FF2B5EF4-FFF2-40B4-BE49-F238E27FC236}">
                <a16:creationId xmlns:a16="http://schemas.microsoft.com/office/drawing/2014/main" id="{B6EEA516-3732-44E6-9C4B-4E6F4F6C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9" name="Date Placeholder 18">
            <a:extLst>
              <a:ext uri="{FF2B5EF4-FFF2-40B4-BE49-F238E27FC236}">
                <a16:creationId xmlns:a16="http://schemas.microsoft.com/office/drawing/2014/main" id="{CDB4C72E-7F8C-43E5-903E-DFEE39DCE863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10649787" y="6634666"/>
            <a:ext cx="617157" cy="123111"/>
          </a:xfrm>
        </p:spPr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60" name="Footer Placeholder 19">
            <a:extLst>
              <a:ext uri="{FF2B5EF4-FFF2-40B4-BE49-F238E27FC236}">
                <a16:creationId xmlns:a16="http://schemas.microsoft.com/office/drawing/2014/main" id="{9CC38BC0-F5AF-4596-8C3E-A807CA83F317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>
          <a:xfrm>
            <a:off x="518318" y="6634666"/>
            <a:ext cx="5577681" cy="123111"/>
          </a:xfrm>
        </p:spPr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61" name="Slide Number Placeholder 20">
            <a:extLst>
              <a:ext uri="{FF2B5EF4-FFF2-40B4-BE49-F238E27FC236}">
                <a16:creationId xmlns:a16="http://schemas.microsoft.com/office/drawing/2014/main" id="{35412D2C-1982-4766-881F-9BB2DCA0395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11613546" y="6634666"/>
            <a:ext cx="62517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2" name="Text Placeholder 11">
            <a:extLst>
              <a:ext uri="{FF2B5EF4-FFF2-40B4-BE49-F238E27FC236}">
                <a16:creationId xmlns:a16="http://schemas.microsoft.com/office/drawing/2014/main" id="{2F421FE8-5C1D-4D68-8E39-E1F1AAFFEE53}"/>
              </a:ext>
            </a:extLst>
          </p:cNvPr>
          <p:cNvSpPr txBox="1">
            <a:spLocks/>
          </p:cNvSpPr>
          <p:nvPr/>
        </p:nvSpPr>
        <p:spPr>
          <a:xfrm>
            <a:off x="948060" y="5248930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9pPr>
          </a:lstStyle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What is the best path forward?</a:t>
            </a:r>
          </a:p>
        </p:txBody>
      </p:sp>
      <p:sp>
        <p:nvSpPr>
          <p:cNvPr id="63" name="Text Placeholder 12">
            <a:extLst>
              <a:ext uri="{FF2B5EF4-FFF2-40B4-BE49-F238E27FC236}">
                <a16:creationId xmlns:a16="http://schemas.microsoft.com/office/drawing/2014/main" id="{5EBA1D7C-D47E-440B-AD63-A23D8F92F8D4}"/>
              </a:ext>
            </a:extLst>
          </p:cNvPr>
          <p:cNvSpPr txBox="1">
            <a:spLocks/>
          </p:cNvSpPr>
          <p:nvPr/>
        </p:nvSpPr>
        <p:spPr>
          <a:xfrm>
            <a:off x="518318" y="5248930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9pPr>
          </a:lstStyle>
          <a:p>
            <a:r>
              <a:rPr lang="en-US"/>
              <a:t>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795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CB65618-0608-6269-6506-88C51E4DC8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 over swarm of robots like a swarm of </a:t>
            </a:r>
            <a:br>
              <a:rPr lang="en-US" sz="2000" dirty="0"/>
            </a:br>
            <a:r>
              <a:rPr lang="en-US" sz="2000" dirty="0"/>
              <a:t>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Oculus Rift headset with Leap Motion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Placing virtual objects in path of robot via</a:t>
            </a:r>
            <a:br>
              <a:rPr lang="en-US" sz="2000" dirty="0"/>
            </a:br>
            <a:r>
              <a:rPr lang="en-US" sz="2000" dirty="0"/>
              <a:t>environmental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Zoom in and out of the virtual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Teleoperation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Intuitive and feasible but might need training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5182586-A6DD-F245-14EA-F008128E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Example for VR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5E8C1F88-7365-A62B-203E-E9106BE6789B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BE831F8-2398-E913-1E30-1D5F78C423D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57250"/>
          </a:xfrm>
        </p:spPr>
        <p:txBody>
          <a:bodyPr/>
          <a:lstStyle/>
          <a:p>
            <a:r>
              <a:rPr lang="en-US" dirty="0"/>
              <a:t>Omnipotent Virtual Giant for Remote Human–Swarm Interaction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FF89EA9-6F99-7633-7680-7EC9EF7EE6F8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05D07C-3F93-E89C-89C3-7C448D7E3E70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9FF6317-4933-800C-04D4-F0AB429746FD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7F26431-B7CC-5D4D-CE51-0083D20A8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742" y="1685170"/>
            <a:ext cx="5537202" cy="4243674"/>
          </a:xfrm>
          <a:prstGeom prst="rect">
            <a:avLst/>
          </a:prstGeom>
        </p:spPr>
      </p:pic>
      <p:sp>
        <p:nvSpPr>
          <p:cNvPr id="13" name="Rectangle 17">
            <a:extLst>
              <a:ext uri="{FF2B5EF4-FFF2-40B4-BE49-F238E27FC236}">
                <a16:creationId xmlns:a16="http://schemas.microsoft.com/office/drawing/2014/main" id="{48B14845-D32E-4F48-C781-7F911D0CCF75}"/>
              </a:ext>
            </a:extLst>
          </p:cNvPr>
          <p:cNvSpPr/>
          <p:nvPr/>
        </p:nvSpPr>
        <p:spPr>
          <a:xfrm>
            <a:off x="7961978" y="6139373"/>
            <a:ext cx="10727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00" dirty="0">
                <a:latin typeface="FAUSans Office" panose="020B0504010101010104" pitchFamily="34" charset="0"/>
                <a:cs typeface="FAUSans Office" panose="020B0504010101010104" pitchFamily="34" charset="0"/>
              </a:rPr>
              <a:t>(</a:t>
            </a:r>
            <a:r>
              <a:rPr lang="en-IN" sz="900" dirty="0"/>
              <a:t>Jang et al.</a:t>
            </a:r>
            <a:r>
              <a:rPr lang="en-IN" sz="900" dirty="0">
                <a:latin typeface="FAUSans Office" panose="020B0504010101010104" pitchFamily="34" charset="0"/>
                <a:cs typeface="FAUSans Office" panose="020B0504010101010104" pitchFamily="34" charset="0"/>
              </a:rPr>
              <a:t>, 2021)</a:t>
            </a:r>
            <a:endParaRPr lang="en-US" sz="900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40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CB65618-0608-6269-6506-88C51E4DC8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 robot arms with VR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Oculus Rift headset with default 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Teleoperation for work in unsafe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Collocation in robot 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Pick up and place blocks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5182586-A6DD-F245-14EA-F008128E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Example for VR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5E8C1F88-7365-A62B-203E-E9106BE6789B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BE831F8-2398-E913-1E30-1D5F78C423D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960169" cy="528093"/>
          </a:xfrm>
        </p:spPr>
        <p:txBody>
          <a:bodyPr/>
          <a:lstStyle/>
          <a:p>
            <a:r>
              <a:rPr lang="en-US" dirty="0"/>
              <a:t>Baxter’s Homunculus: Virtual Reality Spaces for Teleoperation in Manufacturing 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FF89EA9-6F99-7633-7680-7EC9EF7EE6F8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05D07C-3F93-E89C-89C3-7C448D7E3E70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9FF6317-4933-800C-04D4-F0AB429746FD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9FC20A-C294-0917-AD9E-91EB0DBA3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77142"/>
            <a:ext cx="5747955" cy="4285152"/>
          </a:xfrm>
          <a:prstGeom prst="rect">
            <a:avLst/>
          </a:prstGeom>
        </p:spPr>
      </p:pic>
      <p:sp>
        <p:nvSpPr>
          <p:cNvPr id="13" name="Rectangle 17">
            <a:extLst>
              <a:ext uri="{FF2B5EF4-FFF2-40B4-BE49-F238E27FC236}">
                <a16:creationId xmlns:a16="http://schemas.microsoft.com/office/drawing/2014/main" id="{777E238E-FB92-6DC0-A7FD-8787569C24D5}"/>
              </a:ext>
            </a:extLst>
          </p:cNvPr>
          <p:cNvSpPr/>
          <p:nvPr/>
        </p:nvSpPr>
        <p:spPr>
          <a:xfrm>
            <a:off x="8401551" y="6071472"/>
            <a:ext cx="113685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00" dirty="0">
                <a:latin typeface="FAUSans Office" panose="020B0504010101010104" pitchFamily="34" charset="0"/>
                <a:cs typeface="FAUSans Office" panose="020B0504010101010104" pitchFamily="34" charset="0"/>
              </a:rPr>
              <a:t>(</a:t>
            </a:r>
            <a:r>
              <a:rPr lang="en-IN" sz="900" dirty="0"/>
              <a:t>Lipton et al.</a:t>
            </a:r>
            <a:r>
              <a:rPr lang="en-IN" sz="900" dirty="0">
                <a:latin typeface="FAUSans Office" panose="020B0504010101010104" pitchFamily="34" charset="0"/>
                <a:cs typeface="FAUSans Office" panose="020B0504010101010104" pitchFamily="34" charset="0"/>
              </a:rPr>
              <a:t>, 2017)</a:t>
            </a:r>
            <a:endParaRPr lang="en-US" sz="900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207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08651-492D-08E9-CB56-EFB41D2665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examples for VR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576D4B-5977-6716-D9A9-4C3E1C16C9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20E417-01A4-EA59-E063-84BE03B2F2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Comparison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357C1F-92C4-2C55-D18A-42BB310F7E1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EB16A1-3831-6BF6-E29B-3AF71A6DD0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 for AR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175B6D-0590-D085-3A0C-8E0A751C4F4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EB5B24-27C8-DCC4-966D-4DBEB131F3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 for bio-signal-based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D619A2-95F3-33C9-06AA-4127F726CED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98ED255-C139-8723-C0B0-D872A16C373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What is the best path forward?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D87EA01-5598-FD2B-F1CC-65E315ECBF9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7373599-660B-6E9B-2FE5-892BF3031F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Why compare?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E87B265-9D1B-B0BC-6250-0C1ECC62BC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01	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014B9A4-0C29-8C92-4139-19304F8903C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AA36BF47-FC7D-7BFF-998E-0FD1F79DB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80143BD-EAF3-FFCE-7BE9-6FA858BFEA0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572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34064840-ED4E-BA6C-B76E-061536F56A06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E6A93D1-E099-6F49-A89C-48AA3ACE3F8F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883F3F6B-D888-8084-85B8-3E0CE0FDFE3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139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CB65618-0608-6269-6506-88C51E4DC8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Visualization of information about robot in</a:t>
            </a:r>
            <a:br>
              <a:rPr lang="en-US" sz="2000" dirty="0"/>
            </a:br>
            <a:r>
              <a:rPr lang="en-US" sz="2000" dirty="0"/>
              <a:t>shared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Mobile tablet as camera and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Environmental markers on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Showing range of motion of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 render potential future moves of the robot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5182586-A6DD-F245-14EA-F008128E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Example for AR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5E8C1F88-7365-A62B-203E-E9106BE6789B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BE831F8-2398-E913-1E30-1D5F78C423D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528093"/>
          </a:xfrm>
        </p:spPr>
        <p:txBody>
          <a:bodyPr/>
          <a:lstStyle/>
          <a:p>
            <a:r>
              <a:rPr lang="en-US" dirty="0"/>
              <a:t>Mobile Mixed-Reality Interfaces That Enhance Human–Robot Interaction in Shared Spaces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FF89EA9-6F99-7633-7680-7EC9EF7EE6F8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05D07C-3F93-E89C-89C3-7C448D7E3E70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9FF6317-4933-800C-04D4-F0AB429746FD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C8A0D03-9E40-7D6E-D97E-8F8E222BF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0" y="1577142"/>
            <a:ext cx="5842000" cy="4372508"/>
          </a:xfrm>
          <a:prstGeom prst="rect">
            <a:avLst/>
          </a:prstGeom>
        </p:spPr>
      </p:pic>
      <p:sp>
        <p:nvSpPr>
          <p:cNvPr id="9" name="Rectangle 17">
            <a:extLst>
              <a:ext uri="{FF2B5EF4-FFF2-40B4-BE49-F238E27FC236}">
                <a16:creationId xmlns:a16="http://schemas.microsoft.com/office/drawing/2014/main" id="{54B8C032-BE8D-51E9-CDD3-7DFB82B363C5}"/>
              </a:ext>
            </a:extLst>
          </p:cNvPr>
          <p:cNvSpPr/>
          <p:nvPr/>
        </p:nvSpPr>
        <p:spPr>
          <a:xfrm>
            <a:off x="8418549" y="6134283"/>
            <a:ext cx="111761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00" dirty="0">
                <a:latin typeface="FAUSans Office" panose="020B0504010101010104" pitchFamily="34" charset="0"/>
                <a:cs typeface="FAUSans Office" panose="020B0504010101010104" pitchFamily="34" charset="0"/>
              </a:rPr>
              <a:t>(</a:t>
            </a:r>
            <a:r>
              <a:rPr lang="en-IN" sz="900" dirty="0"/>
              <a:t>Frank et al.</a:t>
            </a:r>
            <a:r>
              <a:rPr lang="en-IN" sz="900" dirty="0">
                <a:latin typeface="FAUSans Office" panose="020B0504010101010104" pitchFamily="34" charset="0"/>
                <a:cs typeface="FAUSans Office" panose="020B0504010101010104" pitchFamily="34" charset="0"/>
              </a:rPr>
              <a:t>, 2017)</a:t>
            </a:r>
            <a:endParaRPr lang="en-US" sz="900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132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EBBAB-B7C1-5340-60BB-F1E93ADCB3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examples for VR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61D756-CF9F-83C9-ED54-0BF3A7D7C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25993D-5F39-06DC-F1A4-158D6C12B1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Comparison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30DAB0-997E-454C-8C30-BDFDBEFB34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15449B-CFCB-F0A7-B256-222FE63C78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 for AR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A79EE7-56D2-C017-A065-A5630AF734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D44C9E-B240-EE50-E1D9-333C31941F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 for bio-signal-based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EF26E0-DD9D-3528-CF8B-9759830AE12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0C3EEF-C230-B506-2EC0-640C0F8E79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What is the best path forward?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C01207-4ECD-6C90-6228-CC37CB07632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42C27D2-C69F-9587-B1DF-0FAB92B6D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Why compare?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56E3AFC-BC65-88E6-7927-1D6AA41DFC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B3C7B14-BEB3-883F-9E7C-B023169C59F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4099DD2-B474-1D08-4F12-175034D5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093C593-D166-4F5F-D051-DDFC6036ED2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572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F8345321-2E91-1F3E-7501-9C3A81A00DF2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de-DE"/>
              <a:t>8. Februar 2023</a:t>
            </a:r>
            <a:endParaRPr lang="de-DE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D02B7AC-D9F9-C014-A4A0-C088A2ECADED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14BA9E9-C679-82F4-9CA4-81DB6CA59F2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7902091"/>
      </p:ext>
    </p:extLst>
  </p:cSld>
  <p:clrMapOvr>
    <a:masterClrMapping/>
  </p:clrMapOvr>
</p:sld>
</file>

<file path=ppt/theme/theme1.xml><?xml version="1.0" encoding="utf-8"?>
<a:theme xmlns:a="http://schemas.openxmlformats.org/drawingml/2006/main" name="FAU - Technische Fakultät">
  <a:themeElements>
    <a:clrScheme name="FAU - Grau">
      <a:dk1>
        <a:sysClr val="windowText" lastClr="000000"/>
      </a:dk1>
      <a:lt1>
        <a:srgbClr val="FFFFFF"/>
      </a:lt1>
      <a:dk2>
        <a:srgbClr val="8C9FB1"/>
      </a:dk2>
      <a:lt2>
        <a:srgbClr val="FFFFFF"/>
      </a:lt2>
      <a:accent1>
        <a:srgbClr val="7F7F7F"/>
      </a:accent1>
      <a:accent2>
        <a:srgbClr val="204251"/>
      </a:accent2>
      <a:accent3>
        <a:srgbClr val="2F586E"/>
      </a:accent3>
      <a:accent4>
        <a:srgbClr val="8C9FB1"/>
      </a:accent4>
      <a:accent5>
        <a:srgbClr val="C2D0DC"/>
      </a:accent5>
      <a:accent6>
        <a:srgbClr val="C7C7C7"/>
      </a:accent6>
      <a:hlink>
        <a:srgbClr val="2F586E"/>
      </a:hlink>
      <a:folHlink>
        <a:srgbClr val="00000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lIns="180000" tIns="180000" rIns="180000" bIns="180000" rtlCol="0" anchor="ctr"/>
      <a:lstStyle>
        <a:defPPr marL="0" marR="0" indent="0" algn="ctr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7C64748B88E4F4A81E78C320064AA18" ma:contentTypeVersion="13" ma:contentTypeDescription="Ein neues Dokument erstellen." ma:contentTypeScope="" ma:versionID="7d7fe78eff81fbacf66dc0ff6aeec5a3">
  <xsd:schema xmlns:xsd="http://www.w3.org/2001/XMLSchema" xmlns:xs="http://www.w3.org/2001/XMLSchema" xmlns:p="http://schemas.microsoft.com/office/2006/metadata/properties" xmlns:ns2="e1a9e197-d112-4abb-aa0c-4ed035d690a3" xmlns:ns3="5d4c14f1-5e26-4315-944b-e10ebb29e5be" targetNamespace="http://schemas.microsoft.com/office/2006/metadata/properties" ma:root="true" ma:fieldsID="798e591f6d3205a21a5c8f3fdff7cfef" ns2:_="" ns3:_="">
    <xsd:import namespace="e1a9e197-d112-4abb-aa0c-4ed035d690a3"/>
    <xsd:import namespace="5d4c14f1-5e26-4315-944b-e10ebb29e5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9e197-d112-4abb-aa0c-4ed035d690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c14f1-5e26-4315-944b-e10ebb29e5b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FBE955-EBBF-441B-94AE-DC551CE167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9e197-d112-4abb-aa0c-4ed035d690a3"/>
    <ds:schemaRef ds:uri="5d4c14f1-5e26-4315-944b-e10ebb29e5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1A7FE3-81F7-4596-A188-3EE8D4188E1F}">
  <ds:schemaRefs>
    <ds:schemaRef ds:uri="e1a9e197-d112-4abb-aa0c-4ed035d690a3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5d4c14f1-5e26-4315-944b-e10ebb29e5be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457329C-FB5F-4A4D-B331-82D30E9A7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2011</Words>
  <Application>Microsoft Office PowerPoint</Application>
  <PresentationFormat>Widescreen</PresentationFormat>
  <Paragraphs>313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Circular</vt:lpstr>
      <vt:lpstr>FAUSans Office</vt:lpstr>
      <vt:lpstr>Symbol</vt:lpstr>
      <vt:lpstr>FAU - Technische Fakultät</vt:lpstr>
      <vt:lpstr>HRI interface comparisons (VR, AR, bio-signal-based) Sebastian Hirt</vt:lpstr>
      <vt:lpstr>Agenda</vt:lpstr>
      <vt:lpstr>Why compare?</vt:lpstr>
      <vt:lpstr>Agenda</vt:lpstr>
      <vt:lpstr>Specific Example for VR</vt:lpstr>
      <vt:lpstr>Specific Example for VR</vt:lpstr>
      <vt:lpstr>Agenda</vt:lpstr>
      <vt:lpstr>Specific Example for AR</vt:lpstr>
      <vt:lpstr>Agenda</vt:lpstr>
      <vt:lpstr>Specific Example for bio-signal-based</vt:lpstr>
      <vt:lpstr>Agenda</vt:lpstr>
      <vt:lpstr>General comparison</vt:lpstr>
      <vt:lpstr>General comparison</vt:lpstr>
      <vt:lpstr>General comparison</vt:lpstr>
      <vt:lpstr>General comparison</vt:lpstr>
      <vt:lpstr>Agenda</vt:lpstr>
      <vt:lpstr>Best path forward</vt:lpstr>
      <vt:lpstr>PowerPoint Presentation</vt:lpstr>
      <vt:lpstr>Literature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</dc:title>
  <dc:creator>Julia Gutschmidt</dc:creator>
  <cp:lastModifiedBy>Hirt, Sebastian</cp:lastModifiedBy>
  <cp:revision>506</cp:revision>
  <dcterms:created xsi:type="dcterms:W3CDTF">2021-11-18T07:49:57Z</dcterms:created>
  <dcterms:modified xsi:type="dcterms:W3CDTF">2023-02-08T05:59:12Z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0x010100B7C64748B88E4F4A81E78C320064AA18</vt:lpwstr>
  </property>
</Properties>
</file>